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71" r:id="rId14"/>
    <p:sldId id="268"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861" autoAdjust="0"/>
    <p:restoredTop sz="94660"/>
  </p:normalViewPr>
  <p:slideViewPr>
    <p:cSldViewPr>
      <p:cViewPr varScale="1">
        <p:scale>
          <a:sx n="68" d="100"/>
          <a:sy n="68" d="100"/>
        </p:scale>
        <p:origin x="-130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95B10D3-9981-47AA-A1FA-521912C72978}"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14C17-BA10-41AC-9A39-740BE94973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B10D3-9981-47AA-A1FA-521912C72978}"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5B10D3-9981-47AA-A1FA-521912C72978}"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B10D3-9981-47AA-A1FA-521912C72978}"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5B10D3-9981-47AA-A1FA-521912C72978}" type="datetimeFigureOut">
              <a:rPr lang="en-US" smtClean="0"/>
              <a:pPr/>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14C17-BA10-41AC-9A39-740BE94973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5B10D3-9981-47AA-A1FA-521912C72978}"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5B10D3-9981-47AA-A1FA-521912C72978}" type="datetimeFigureOut">
              <a:rPr lang="en-US" smtClean="0"/>
              <a:pPr/>
              <a:t>9/28/2018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D14C17-BA10-41AC-9A39-740BE94973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5B10D3-9981-47AA-A1FA-521912C72978}" type="datetimeFigureOut">
              <a:rPr lang="en-US" smtClean="0"/>
              <a:pPr/>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B10D3-9981-47AA-A1FA-521912C72978}" type="datetimeFigureOut">
              <a:rPr lang="en-US" smtClean="0"/>
              <a:pPr/>
              <a:t>9/28/2018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5B10D3-9981-47AA-A1FA-521912C72978}"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14C17-BA10-41AC-9A39-740BE94973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5B10D3-9981-47AA-A1FA-521912C72978}" type="datetimeFigureOut">
              <a:rPr lang="en-US" smtClean="0"/>
              <a:pPr/>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14C17-BA10-41AC-9A39-740BE94973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95B10D3-9981-47AA-A1FA-521912C72978}" type="datetimeFigureOut">
              <a:rPr lang="en-US" smtClean="0"/>
              <a:pPr/>
              <a:t>9/28/2018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7D14C17-BA10-41AC-9A39-740BE94973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houghtco.com/energy-definition-and-examples-269897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7172" name="Picture 4" descr="http://www.gpdhangar.ac.in/wp-content/uploads/2018/04/gallery16.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381000"/>
            <a:ext cx="9144000" cy="6477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442385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marL="0" indent="0" algn="just">
              <a:buNone/>
            </a:pPr>
            <a:r>
              <a:rPr lang="en-US" dirty="0"/>
              <a:t>In addition to the resistivity of the material, the length (L) and thickness (cross-sectional area – A)) of a particular sample (like a certain piece of wire) also affect how much it opposes the flow of current. The combined effect of these three factors is called the resistance (R) of the particular sample and is measured in Ohms (Ω). </a:t>
            </a:r>
            <a:endParaRPr lang="en-US" dirty="0" smtClean="0"/>
          </a:p>
          <a:p>
            <a:pPr marL="0" indent="0" algn="just">
              <a:buNone/>
            </a:pPr>
            <a:r>
              <a:rPr lang="en-US" dirty="0" smtClean="0"/>
              <a:t>Mathematically</a:t>
            </a:r>
            <a:r>
              <a:rPr lang="en-US" dirty="0"/>
              <a:t>, we have R = </a:t>
            </a:r>
            <a:r>
              <a:rPr lang="en-US" dirty="0" err="1"/>
              <a:t>ρL</a:t>
            </a:r>
            <a:r>
              <a:rPr lang="en-US" dirty="0"/>
              <a:t> / A </a:t>
            </a:r>
            <a:endParaRPr lang="en-US" dirty="0" smtClean="0"/>
          </a:p>
          <a:p>
            <a:pPr marL="0" indent="0" algn="just">
              <a:buNone/>
            </a:pPr>
            <a:r>
              <a:rPr lang="en-US" dirty="0" smtClean="0"/>
              <a:t>where </a:t>
            </a:r>
            <a:r>
              <a:rPr lang="en-US" dirty="0"/>
              <a:t>ρ is </a:t>
            </a:r>
            <a:r>
              <a:rPr lang="en-US" dirty="0" err="1"/>
              <a:t>is</a:t>
            </a:r>
            <a:r>
              <a:rPr lang="en-US" dirty="0"/>
              <a:t> the resistivity of the material (measured in </a:t>
            </a:r>
            <a:r>
              <a:rPr lang="en-US" dirty="0" err="1"/>
              <a:t>Ωm</a:t>
            </a:r>
            <a:r>
              <a:rPr lang="en-US" dirty="0"/>
              <a:t>), L is the length (in meters), and A is the cross-sectional area measured in </a:t>
            </a:r>
            <a:r>
              <a:rPr lang="en-US" dirty="0" smtClean="0"/>
              <a:t>meter square </a:t>
            </a:r>
            <a:r>
              <a:rPr lang="en-US" dirty="0"/>
              <a:t>.</a:t>
            </a:r>
          </a:p>
        </p:txBody>
      </p:sp>
    </p:spTree>
    <p:extLst>
      <p:ext uri="{BB962C8B-B14F-4D97-AF65-F5344CB8AC3E}">
        <p14:creationId xmlns="" xmlns:p14="http://schemas.microsoft.com/office/powerpoint/2010/main" val="39100757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(P)</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Power is the work done in per unit time.</a:t>
            </a:r>
          </a:p>
          <a:p>
            <a:pPr marL="0" indent="0">
              <a:buNone/>
            </a:pPr>
            <a:r>
              <a:rPr lang="en-US" dirty="0" smtClean="0"/>
              <a:t>In </a:t>
            </a:r>
            <a:r>
              <a:rPr lang="en-US" dirty="0"/>
              <a:t>an electric circuit, the power delivered by the voltage source (the battery or wall outlet) is simple to calculate</a:t>
            </a:r>
            <a:r>
              <a:rPr lang="en-US" dirty="0" smtClean="0"/>
              <a:t>.</a:t>
            </a:r>
          </a:p>
          <a:p>
            <a:pPr marL="0" indent="0">
              <a:buNone/>
            </a:pPr>
            <a:r>
              <a:rPr lang="en-US" dirty="0" smtClean="0"/>
              <a:t>P </a:t>
            </a:r>
            <a:r>
              <a:rPr lang="en-US" dirty="0"/>
              <a:t>= </a:t>
            </a:r>
            <a:r>
              <a:rPr lang="en-US" dirty="0" smtClean="0"/>
              <a:t>IV</a:t>
            </a:r>
          </a:p>
          <a:p>
            <a:pPr marL="0" indent="0">
              <a:buNone/>
            </a:pPr>
            <a:r>
              <a:rPr lang="en-US" dirty="0"/>
              <a:t>Power (P) is a measure of the rate at which energy is delivered or used by a circuit element. Voltage sources deliver power, while resistors use power (by dissipating it as heat). Power is equal to the voltage across a circuit element multiplied by the current flowing through it</a:t>
            </a:r>
            <a:r>
              <a:rPr lang="en-US" dirty="0" smtClean="0"/>
              <a:t>,</a:t>
            </a:r>
            <a:r>
              <a:rPr lang="en-US" dirty="0"/>
              <a:t/>
            </a:r>
            <a:br>
              <a:rPr lang="en-US" dirty="0"/>
            </a:br>
            <a:r>
              <a:rPr lang="en-US" dirty="0"/>
              <a:t/>
            </a:r>
            <a:br>
              <a:rPr lang="en-US" dirty="0"/>
            </a:br>
            <a:r>
              <a:rPr lang="en-US" dirty="0"/>
              <a:t>The unit for power is the Watt (W), which is equal to a Joule per second,</a:t>
            </a:r>
            <a:br>
              <a:rPr lang="en-US" dirty="0"/>
            </a:br>
            <a:endParaRPr lang="en-US" dirty="0"/>
          </a:p>
        </p:txBody>
      </p:sp>
    </p:spTree>
    <p:extLst>
      <p:ext uri="{BB962C8B-B14F-4D97-AF65-F5344CB8AC3E}">
        <p14:creationId xmlns="" xmlns:p14="http://schemas.microsoft.com/office/powerpoint/2010/main" val="3947615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Energy</a:t>
            </a:r>
            <a:endParaRPr lang="en-US" dirty="0"/>
          </a:p>
        </p:txBody>
      </p:sp>
      <p:sp>
        <p:nvSpPr>
          <p:cNvPr id="3" name="Content Placeholder 2"/>
          <p:cNvSpPr>
            <a:spLocks noGrp="1"/>
          </p:cNvSpPr>
          <p:nvPr>
            <p:ph idx="1"/>
          </p:nvPr>
        </p:nvSpPr>
        <p:spPr/>
        <p:txBody>
          <a:bodyPr>
            <a:normAutofit/>
          </a:bodyPr>
          <a:lstStyle/>
          <a:p>
            <a:pPr marL="0" indent="0" algn="just">
              <a:buNone/>
            </a:pPr>
            <a:r>
              <a:rPr lang="en-US" dirty="0"/>
              <a:t>Electrical energy is the work done by </a:t>
            </a:r>
            <a:r>
              <a:rPr lang="en-US" dirty="0">
                <a:solidFill>
                  <a:srgbClr val="FF0000"/>
                </a:solidFill>
              </a:rPr>
              <a:t>electric</a:t>
            </a:r>
            <a:r>
              <a:rPr lang="en-US" dirty="0"/>
              <a:t> charge. If current i ampere flows through a </a:t>
            </a:r>
            <a:r>
              <a:rPr lang="en-US" dirty="0" smtClean="0"/>
              <a:t>conductor </a:t>
            </a:r>
            <a:r>
              <a:rPr lang="en-US" dirty="0"/>
              <a:t>or through any other conductive element of potential difference v volts across it, for time t second, the electric energy is, </a:t>
            </a:r>
            <a:endParaRPr lang="en-US" dirty="0" smtClean="0"/>
          </a:p>
          <a:p>
            <a:pPr marL="0" indent="0" algn="just">
              <a:buNone/>
            </a:pPr>
            <a:r>
              <a:rPr lang="en-US" dirty="0" smtClean="0"/>
              <a:t>Electrical Energy = v*i*t</a:t>
            </a:r>
          </a:p>
          <a:p>
            <a:pPr marL="0" indent="0" algn="just">
              <a:buNone/>
            </a:pPr>
            <a:r>
              <a:rPr lang="en-US" dirty="0"/>
              <a:t/>
            </a:r>
            <a:br>
              <a:rPr lang="en-US" dirty="0"/>
            </a:br>
            <a:r>
              <a:rPr lang="en-US" dirty="0"/>
              <a:t>we find the unit of electrical energy is </a:t>
            </a:r>
            <a:r>
              <a:rPr lang="en-US" dirty="0" smtClean="0"/>
              <a:t>joule. </a:t>
            </a:r>
            <a:r>
              <a:rPr lang="en-US" dirty="0"/>
              <a:t>Commercially, we also use other units of electrical energy, such as watt-hours, kilo watt hours, megawatt hours etc.</a:t>
            </a:r>
          </a:p>
        </p:txBody>
      </p:sp>
    </p:spTree>
    <p:extLst>
      <p:ext uri="{BB962C8B-B14F-4D97-AF65-F5344CB8AC3E}">
        <p14:creationId xmlns="" xmlns:p14="http://schemas.microsoft.com/office/powerpoint/2010/main" val="4272491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Ohm’s Law</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dirty="0" smtClean="0"/>
              <a:t>Ohm’s </a:t>
            </a:r>
            <a:r>
              <a:rPr lang="en-US" dirty="0"/>
              <a:t>law is named after the scientist Ohm who gave this law.</a:t>
            </a:r>
          </a:p>
          <a:p>
            <a:pPr marL="0" indent="0" fontAlgn="base">
              <a:buNone/>
            </a:pPr>
            <a:r>
              <a:rPr lang="en-US" dirty="0"/>
              <a:t>According to the Ohm’s law current flowing through a conductor is directly ∝ to the potential difference applied between the ends of the conductor.</a:t>
            </a:r>
          </a:p>
          <a:p>
            <a:pPr marL="0" indent="0" fontAlgn="base">
              <a:buNone/>
            </a:pPr>
            <a:r>
              <a:rPr lang="en-US" dirty="0"/>
              <a:t>This means if the potential difference applied at the ends increases then the current flowing through the conductor also increases and vice-versa.</a:t>
            </a:r>
          </a:p>
          <a:p>
            <a:pPr marL="0" indent="0" fontAlgn="base">
              <a:buNone/>
            </a:pPr>
            <a:r>
              <a:rPr lang="en-US" dirty="0" smtClean="0"/>
              <a:t>Mathematically</a:t>
            </a:r>
          </a:p>
          <a:p>
            <a:pPr marL="0" indent="0" fontAlgn="base">
              <a:buNone/>
            </a:pPr>
            <a:r>
              <a:rPr lang="en-US" dirty="0" smtClean="0"/>
              <a:t>Current </a:t>
            </a:r>
            <a:r>
              <a:rPr lang="en-US" dirty="0"/>
              <a:t>flowing through the conductor I ∝ V where V is the potential difference applied at the ends of the </a:t>
            </a:r>
            <a:r>
              <a:rPr lang="en-US" dirty="0" smtClean="0"/>
              <a:t>conductor.</a:t>
            </a:r>
          </a:p>
          <a:p>
            <a:pPr marL="0" indent="0" fontAlgn="base">
              <a:buNone/>
            </a:pPr>
            <a:endParaRPr lang="en-US" dirty="0" smtClean="0"/>
          </a:p>
          <a:p>
            <a:pPr marL="0" indent="0" fontAlgn="base">
              <a:buNone/>
            </a:pPr>
            <a:r>
              <a:rPr lang="en-US" dirty="0" smtClean="0"/>
              <a:t>Or </a:t>
            </a:r>
            <a:r>
              <a:rPr lang="en-US" dirty="0"/>
              <a:t>I=(constant) V where constant = 1/R where R =resistance of the </a:t>
            </a:r>
            <a:r>
              <a:rPr lang="en-US" dirty="0" smtClean="0"/>
              <a:t>conductor</a:t>
            </a:r>
          </a:p>
          <a:p>
            <a:pPr marL="0" indent="0" fontAlgn="base">
              <a:buNone/>
            </a:pPr>
            <a:r>
              <a:rPr lang="en-US" dirty="0" smtClean="0"/>
              <a:t>                           </a:t>
            </a:r>
            <a:r>
              <a:rPr lang="en-US" dirty="0"/>
              <a:t>I=(</a:t>
            </a:r>
            <a:r>
              <a:rPr lang="en-US" dirty="0" smtClean="0"/>
              <a:t>1/R)V</a:t>
            </a:r>
          </a:p>
          <a:p>
            <a:pPr marL="0" indent="0" fontAlgn="base">
              <a:buNone/>
            </a:pPr>
            <a:r>
              <a:rPr lang="en-US" b="1" dirty="0" smtClean="0"/>
              <a:t>                            V=IR</a:t>
            </a:r>
            <a:endParaRPr lang="en-US" dirty="0"/>
          </a:p>
          <a:p>
            <a:endParaRPr lang="en-US" dirty="0"/>
          </a:p>
        </p:txBody>
      </p:sp>
    </p:spTree>
    <p:extLst>
      <p:ext uri="{BB962C8B-B14F-4D97-AF65-F5344CB8AC3E}">
        <p14:creationId xmlns="" xmlns:p14="http://schemas.microsoft.com/office/powerpoint/2010/main" val="1064584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fontScale="90000"/>
          </a:bodyPr>
          <a:lstStyle/>
          <a:p>
            <a:pPr lvl="1" algn="ctr" rtl="0">
              <a:spcBef>
                <a:spcPct val="0"/>
              </a:spcBef>
            </a:pPr>
            <a:r>
              <a:rPr lang="en-US" b="1" dirty="0" smtClean="0"/>
              <a:t/>
            </a:r>
            <a:br>
              <a:rPr lang="en-US" b="1" dirty="0" smtClean="0"/>
            </a:br>
            <a:r>
              <a:rPr lang="en-US" sz="2000" b="1" dirty="0" smtClean="0"/>
              <a:t>Resistors In series</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334000"/>
          </a:xfrm>
        </p:spPr>
        <p:txBody>
          <a:bodyPr>
            <a:normAutofit fontScale="70000" lnSpcReduction="20000"/>
          </a:bodyPr>
          <a:lstStyle/>
          <a:p>
            <a:pPr marL="0" indent="0" fontAlgn="base">
              <a:buNone/>
            </a:pPr>
            <a:r>
              <a:rPr lang="en-US" b="1" dirty="0"/>
              <a:t>Resistors in Series</a:t>
            </a:r>
            <a:r>
              <a:rPr lang="en-US" dirty="0"/>
              <a:t>: A series circuit is a circuit in which resistors are arranged in a single chain, resulting in common current flowing through them</a:t>
            </a:r>
            <a:r>
              <a:rPr lang="en-US" dirty="0" smtClean="0"/>
              <a:t>.</a:t>
            </a:r>
            <a:endParaRPr lang="en-US" dirty="0"/>
          </a:p>
          <a:p>
            <a:pPr marL="0" indent="0" fontAlgn="base">
              <a:buNone/>
            </a:pPr>
            <a:r>
              <a:rPr lang="en-US" dirty="0"/>
              <a:t>Circuit </a:t>
            </a:r>
            <a:r>
              <a:rPr lang="en-US" dirty="0" smtClean="0"/>
              <a:t>Diagram</a:t>
            </a:r>
          </a:p>
          <a:p>
            <a:pPr marL="0" indent="0" fontAlgn="base">
              <a:buNone/>
            </a:pPr>
            <a:endParaRPr lang="en-US" dirty="0"/>
          </a:p>
          <a:p>
            <a:pPr marL="0" indent="0" fontAlgn="base">
              <a:buNone/>
            </a:pPr>
            <a:endParaRPr lang="en-US" dirty="0" smtClean="0"/>
          </a:p>
          <a:p>
            <a:pPr marL="0" indent="0" fontAlgn="base">
              <a:buNone/>
            </a:pPr>
            <a:endParaRPr lang="en-US" dirty="0"/>
          </a:p>
          <a:p>
            <a:pPr marL="514350" indent="-514350" fontAlgn="base">
              <a:buFont typeface="+mj-lt"/>
              <a:buAutoNum type="arabicPeriod"/>
            </a:pPr>
            <a:r>
              <a:rPr lang="en-US" dirty="0"/>
              <a:t>‘N’ number of resistors can be joined together.</a:t>
            </a:r>
          </a:p>
          <a:p>
            <a:pPr marL="514350" indent="-514350" fontAlgn="base">
              <a:buFont typeface="+mj-lt"/>
              <a:buAutoNum type="arabicPeriod"/>
            </a:pPr>
            <a:r>
              <a:rPr lang="en-US" dirty="0"/>
              <a:t>As all the resistors are connected to each other as a result same amount of current flows through each resistor.</a:t>
            </a:r>
          </a:p>
          <a:p>
            <a:pPr marL="514350" indent="-514350" fontAlgn="base">
              <a:buFont typeface="+mj-lt"/>
              <a:buAutoNum type="arabicPeriod"/>
            </a:pPr>
            <a:r>
              <a:rPr lang="en-US" dirty="0"/>
              <a:t>But the Potential difference will be different in each resistor.</a:t>
            </a:r>
          </a:p>
          <a:p>
            <a:pPr marL="514350" indent="-514350" fontAlgn="base">
              <a:buFont typeface="+mj-lt"/>
              <a:buAutoNum type="arabicPeriod"/>
            </a:pPr>
            <a:r>
              <a:rPr lang="en-US" dirty="0"/>
              <a:t>Consider current flowing through all the resistors =</a:t>
            </a:r>
            <a:r>
              <a:rPr lang="en-US" dirty="0" err="1"/>
              <a:t>I,Resistance</a:t>
            </a:r>
            <a:r>
              <a:rPr lang="en-US" dirty="0"/>
              <a:t> across first resistor=R</a:t>
            </a:r>
            <a:r>
              <a:rPr lang="en-US" baseline="-25000" dirty="0"/>
              <a:t>1</a:t>
            </a:r>
            <a:r>
              <a:rPr lang="en-US" dirty="0"/>
              <a:t>.</a:t>
            </a:r>
          </a:p>
          <a:p>
            <a:pPr marL="514350" indent="-514350" fontAlgn="base">
              <a:buFont typeface="+mj-lt"/>
              <a:buAutoNum type="arabicPeriod"/>
            </a:pPr>
            <a:r>
              <a:rPr lang="en-US" dirty="0"/>
              <a:t>Potential difference across resistor R</a:t>
            </a:r>
            <a:r>
              <a:rPr lang="en-US" baseline="-25000" dirty="0"/>
              <a:t>1</a:t>
            </a:r>
            <a:r>
              <a:rPr lang="en-US" dirty="0"/>
              <a:t>is V</a:t>
            </a:r>
            <a:r>
              <a:rPr lang="en-US" baseline="-25000" dirty="0"/>
              <a:t>1, </a:t>
            </a:r>
            <a:r>
              <a:rPr lang="en-US" dirty="0"/>
              <a:t>V</a:t>
            </a:r>
            <a:r>
              <a:rPr lang="en-US" baseline="-25000" dirty="0"/>
              <a:t>1</a:t>
            </a:r>
            <a:r>
              <a:rPr lang="en-US" dirty="0"/>
              <a:t>=IR</a:t>
            </a:r>
            <a:r>
              <a:rPr lang="en-US" baseline="-25000" dirty="0"/>
              <a:t>1</a:t>
            </a:r>
            <a:r>
              <a:rPr lang="en-US" dirty="0"/>
              <a:t>(By ohm’s Law)</a:t>
            </a:r>
          </a:p>
          <a:p>
            <a:pPr marL="514350" indent="-514350" fontAlgn="base">
              <a:buFont typeface="+mj-lt"/>
              <a:buAutoNum type="arabicPeriod"/>
            </a:pPr>
            <a:r>
              <a:rPr lang="en-US" dirty="0"/>
              <a:t>Similarly V</a:t>
            </a:r>
            <a:r>
              <a:rPr lang="en-US" baseline="-25000" dirty="0"/>
              <a:t>2</a:t>
            </a:r>
            <a:r>
              <a:rPr lang="en-US" dirty="0"/>
              <a:t>=IR</a:t>
            </a:r>
            <a:r>
              <a:rPr lang="en-US" baseline="-25000" dirty="0"/>
              <a:t>2</a:t>
            </a:r>
            <a:r>
              <a:rPr lang="en-US" dirty="0"/>
              <a:t>, V</a:t>
            </a:r>
            <a:r>
              <a:rPr lang="en-US" baseline="-25000" dirty="0"/>
              <a:t>3</a:t>
            </a:r>
            <a:r>
              <a:rPr lang="en-US" dirty="0"/>
              <a:t>= IR</a:t>
            </a:r>
            <a:r>
              <a:rPr lang="en-US" baseline="-25000" dirty="0"/>
              <a:t>3</a:t>
            </a:r>
            <a:r>
              <a:rPr lang="en-US" dirty="0"/>
              <a:t> and so on.</a:t>
            </a:r>
          </a:p>
          <a:p>
            <a:pPr marL="514350" indent="-514350" fontAlgn="base">
              <a:buFont typeface="+mj-lt"/>
              <a:buAutoNum type="arabicPeriod"/>
            </a:pPr>
            <a:r>
              <a:rPr lang="en-US" dirty="0"/>
              <a:t>Therefore Total Voltage V=V</a:t>
            </a:r>
            <a:r>
              <a:rPr lang="en-US" baseline="-25000" dirty="0"/>
              <a:t>1</a:t>
            </a:r>
            <a:r>
              <a:rPr lang="en-US" dirty="0"/>
              <a:t>+V</a:t>
            </a:r>
            <a:r>
              <a:rPr lang="en-US" baseline="-25000" dirty="0"/>
              <a:t>2</a:t>
            </a:r>
            <a:r>
              <a:rPr lang="en-US" dirty="0"/>
              <a:t>+V</a:t>
            </a:r>
            <a:r>
              <a:rPr lang="en-US" baseline="-25000" dirty="0"/>
              <a:t>3</a:t>
            </a:r>
            <a:r>
              <a:rPr lang="en-US" dirty="0"/>
              <a:t>+….. +</a:t>
            </a:r>
            <a:r>
              <a:rPr lang="en-US" dirty="0" err="1"/>
              <a:t>V</a:t>
            </a:r>
            <a:r>
              <a:rPr lang="en-US" baseline="-25000" dirty="0" err="1"/>
              <a:t>n</a:t>
            </a:r>
            <a:endParaRPr lang="en-US" dirty="0"/>
          </a:p>
          <a:p>
            <a:pPr marL="514350" indent="-514350" fontAlgn="base">
              <a:buFont typeface="+mj-lt"/>
              <a:buAutoNum type="arabicPeriod"/>
            </a:pPr>
            <a:r>
              <a:rPr lang="en-US" dirty="0" err="1"/>
              <a:t>IR</a:t>
            </a:r>
            <a:r>
              <a:rPr lang="en-US" baseline="-25000" dirty="0" err="1"/>
              <a:t>equivalent</a:t>
            </a:r>
            <a:r>
              <a:rPr lang="en-US" dirty="0"/>
              <a:t> =IR</a:t>
            </a:r>
            <a:r>
              <a:rPr lang="en-US" baseline="-25000" dirty="0"/>
              <a:t>1</a:t>
            </a:r>
            <a:r>
              <a:rPr lang="en-US" dirty="0"/>
              <a:t>+IR</a:t>
            </a:r>
            <a:r>
              <a:rPr lang="en-US" baseline="-25000" dirty="0"/>
              <a:t>2</a:t>
            </a:r>
            <a:r>
              <a:rPr lang="en-US" dirty="0"/>
              <a:t>+IR</a:t>
            </a:r>
            <a:r>
              <a:rPr lang="en-US" baseline="-25000" dirty="0"/>
              <a:t>3</a:t>
            </a:r>
            <a:r>
              <a:rPr lang="en-US" dirty="0"/>
              <a:t>+…. +</a:t>
            </a:r>
            <a:r>
              <a:rPr lang="en-US" dirty="0" err="1"/>
              <a:t>IR</a:t>
            </a:r>
            <a:r>
              <a:rPr lang="en-US" baseline="-25000" dirty="0" err="1"/>
              <a:t>n</a:t>
            </a:r>
            <a:r>
              <a:rPr lang="en-US" baseline="-25000" dirty="0"/>
              <a:t> </a:t>
            </a:r>
            <a:r>
              <a:rPr lang="en-US" dirty="0"/>
              <a:t>where </a:t>
            </a:r>
            <a:r>
              <a:rPr lang="en-US" dirty="0" err="1"/>
              <a:t>R</a:t>
            </a:r>
            <a:r>
              <a:rPr lang="en-US" baseline="-25000" dirty="0" err="1"/>
              <a:t>equivalent</a:t>
            </a:r>
            <a:r>
              <a:rPr lang="en-US" dirty="0"/>
              <a:t> is the equivalent resistance of the circuit.</a:t>
            </a:r>
          </a:p>
          <a:p>
            <a:pPr marL="514350" indent="-514350" fontAlgn="base">
              <a:buFont typeface="+mj-lt"/>
              <a:buAutoNum type="arabicPeriod"/>
            </a:pPr>
            <a:r>
              <a:rPr lang="en-US" dirty="0"/>
              <a:t>=&gt;</a:t>
            </a:r>
            <a:r>
              <a:rPr lang="en-US" b="1" dirty="0" err="1"/>
              <a:t>R</a:t>
            </a:r>
            <a:r>
              <a:rPr lang="en-US" b="1" baseline="-25000" dirty="0" err="1"/>
              <a:t>equivalent</a:t>
            </a:r>
            <a:r>
              <a:rPr lang="en-US" b="1" dirty="0"/>
              <a:t> =(R</a:t>
            </a:r>
            <a:r>
              <a:rPr lang="en-US" b="1" baseline="-25000" dirty="0"/>
              <a:t>1</a:t>
            </a:r>
            <a:r>
              <a:rPr lang="en-US" b="1" dirty="0"/>
              <a:t>+ R</a:t>
            </a:r>
            <a:r>
              <a:rPr lang="en-US" b="1" baseline="-25000" dirty="0"/>
              <a:t>2</a:t>
            </a:r>
            <a:r>
              <a:rPr lang="en-US" b="1" dirty="0"/>
              <a:t>+ R</a:t>
            </a:r>
            <a:r>
              <a:rPr lang="en-US" b="1" baseline="-25000" dirty="0"/>
              <a:t>3</a:t>
            </a:r>
            <a:r>
              <a:rPr lang="en-US" b="1" dirty="0"/>
              <a:t>+….+</a:t>
            </a:r>
            <a:r>
              <a:rPr lang="en-US" b="1" dirty="0" err="1"/>
              <a:t>R</a:t>
            </a:r>
            <a:r>
              <a:rPr lang="en-US" b="1" baseline="-25000" dirty="0" err="1"/>
              <a:t>n</a:t>
            </a:r>
            <a:r>
              <a:rPr lang="en-US" b="1" dirty="0"/>
              <a:t>)</a:t>
            </a:r>
            <a:endParaRPr lang="en-US" dirty="0"/>
          </a:p>
          <a:p>
            <a:pPr marL="0" indent="0" fontAlgn="base">
              <a:buNone/>
            </a:pPr>
            <a:r>
              <a:rPr lang="en-US" dirty="0"/>
              <a:t>Therefore if the resistances are connected in series then the total equivalent resistance of the circuit is equal to the sum of all the resistors in the circuit.</a:t>
            </a:r>
          </a:p>
          <a:p>
            <a:endParaRPr lang="en-US" dirty="0"/>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352800" y="1752600"/>
            <a:ext cx="2381250" cy="628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77146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t>Resistors in </a:t>
            </a:r>
            <a:r>
              <a:rPr lang="en-US" b="1" dirty="0" smtClean="0"/>
              <a:t>Parallel</a:t>
            </a:r>
            <a:endParaRPr lang="en-US" dirty="0"/>
          </a:p>
        </p:txBody>
      </p:sp>
      <p:sp>
        <p:nvSpPr>
          <p:cNvPr id="3" name="Content Placeholder 2"/>
          <p:cNvSpPr>
            <a:spLocks noGrp="1"/>
          </p:cNvSpPr>
          <p:nvPr>
            <p:ph idx="1"/>
          </p:nvPr>
        </p:nvSpPr>
        <p:spPr>
          <a:xfrm>
            <a:off x="381000" y="990600"/>
            <a:ext cx="8534400" cy="5486400"/>
          </a:xfrm>
        </p:spPr>
        <p:txBody>
          <a:bodyPr>
            <a:normAutofit/>
          </a:bodyPr>
          <a:lstStyle/>
          <a:p>
            <a:pPr marL="0" indent="0" algn="just" fontAlgn="base">
              <a:buNone/>
            </a:pPr>
            <a:r>
              <a:rPr lang="en-US" dirty="0" smtClean="0"/>
              <a:t>A </a:t>
            </a:r>
            <a:r>
              <a:rPr lang="en-US" dirty="0"/>
              <a:t>parallel circuit is a circuit in which the resistors are arranged with their heads connected together, and their tails connected together.</a:t>
            </a:r>
          </a:p>
          <a:p>
            <a:pPr marL="514350" indent="-514350" algn="just" fontAlgn="base">
              <a:buFont typeface="+mj-lt"/>
              <a:buAutoNum type="arabicPeriod"/>
            </a:pPr>
            <a:r>
              <a:rPr lang="en-US" dirty="0"/>
              <a:t>The potential difference(V)across </a:t>
            </a:r>
            <a:r>
              <a:rPr lang="en-US" dirty="0" smtClean="0"/>
              <a:t>each </a:t>
            </a:r>
            <a:r>
              <a:rPr lang="en-US" dirty="0" err="1" smtClean="0"/>
              <a:t>resistoris</a:t>
            </a:r>
            <a:r>
              <a:rPr lang="en-US" dirty="0" smtClean="0"/>
              <a:t> </a:t>
            </a:r>
            <a:r>
              <a:rPr lang="en-US" dirty="0"/>
              <a:t>same.</a:t>
            </a:r>
          </a:p>
          <a:p>
            <a:pPr marL="514350" indent="-514350" algn="just" fontAlgn="base">
              <a:buFont typeface="+mj-lt"/>
              <a:buAutoNum type="arabicPeriod"/>
            </a:pPr>
            <a:r>
              <a:rPr lang="en-US" dirty="0"/>
              <a:t>The amount of current flowing is different. This means I= I</a:t>
            </a:r>
            <a:r>
              <a:rPr lang="en-US" baseline="-25000" dirty="0"/>
              <a:t>1</a:t>
            </a:r>
            <a:r>
              <a:rPr lang="en-US" dirty="0"/>
              <a:t>+I</a:t>
            </a:r>
            <a:r>
              <a:rPr lang="en-US" baseline="-25000" dirty="0"/>
              <a:t>2</a:t>
            </a:r>
            <a:r>
              <a:rPr lang="en-US" dirty="0"/>
              <a:t>+I</a:t>
            </a:r>
            <a:r>
              <a:rPr lang="en-US" baseline="-25000" dirty="0"/>
              <a:t>3</a:t>
            </a:r>
            <a:r>
              <a:rPr lang="en-US" dirty="0"/>
              <a:t>+…+I</a:t>
            </a:r>
            <a:r>
              <a:rPr lang="en-US" baseline="-25000" dirty="0"/>
              <a:t>n</a:t>
            </a:r>
            <a:endParaRPr lang="en-US" dirty="0"/>
          </a:p>
          <a:p>
            <a:pPr marL="514350" indent="-514350" algn="just" fontAlgn="base">
              <a:buFont typeface="+mj-lt"/>
              <a:buAutoNum type="arabicPeriod"/>
            </a:pPr>
            <a:r>
              <a:rPr lang="en-US" dirty="0" smtClean="0"/>
              <a:t>From </a:t>
            </a:r>
            <a:r>
              <a:rPr lang="en-US" dirty="0"/>
              <a:t>Ohm’s law </a:t>
            </a:r>
            <a:r>
              <a:rPr lang="en-US" dirty="0" smtClean="0"/>
              <a:t>– </a:t>
            </a:r>
          </a:p>
          <a:p>
            <a:pPr marL="0" indent="0" algn="just" fontAlgn="base">
              <a:buNone/>
            </a:pPr>
            <a:r>
              <a:rPr lang="en-US" dirty="0" smtClean="0"/>
              <a:t>                (</a:t>
            </a:r>
            <a:r>
              <a:rPr lang="en-US" dirty="0"/>
              <a:t>V/</a:t>
            </a:r>
            <a:r>
              <a:rPr lang="en-US" dirty="0" err="1"/>
              <a:t>R</a:t>
            </a:r>
            <a:r>
              <a:rPr lang="en-US" baseline="-25000" dirty="0" err="1"/>
              <a:t>equivalent</a:t>
            </a:r>
            <a:r>
              <a:rPr lang="en-US" dirty="0"/>
              <a:t>) = (V/R</a:t>
            </a:r>
            <a:r>
              <a:rPr lang="en-US" baseline="-25000" dirty="0"/>
              <a:t>1</a:t>
            </a:r>
            <a:r>
              <a:rPr lang="en-US" dirty="0"/>
              <a:t>)+(V/R</a:t>
            </a:r>
            <a:r>
              <a:rPr lang="en-US" baseline="-25000" dirty="0"/>
              <a:t>2</a:t>
            </a:r>
            <a:r>
              <a:rPr lang="en-US" dirty="0"/>
              <a:t>)+(V/R</a:t>
            </a:r>
            <a:r>
              <a:rPr lang="en-US" baseline="-25000" dirty="0"/>
              <a:t>3</a:t>
            </a:r>
            <a:r>
              <a:rPr lang="en-US" dirty="0"/>
              <a:t>)+…..+(V/</a:t>
            </a:r>
            <a:r>
              <a:rPr lang="en-US" dirty="0" err="1"/>
              <a:t>R</a:t>
            </a:r>
            <a:r>
              <a:rPr lang="en-US" baseline="-25000" dirty="0" err="1"/>
              <a:t>n</a:t>
            </a:r>
            <a:r>
              <a:rPr lang="en-US" dirty="0" smtClean="0"/>
              <a:t>)</a:t>
            </a:r>
          </a:p>
          <a:p>
            <a:pPr marL="0" indent="0" algn="just" fontAlgn="base">
              <a:buNone/>
            </a:pPr>
            <a:endParaRPr lang="en-US" dirty="0"/>
          </a:p>
          <a:p>
            <a:pPr marL="0" indent="0" algn="just" fontAlgn="base">
              <a:buNone/>
            </a:pPr>
            <a:r>
              <a:rPr lang="en-US" dirty="0"/>
              <a:t> </a:t>
            </a:r>
            <a:r>
              <a:rPr lang="en-US" dirty="0" smtClean="0"/>
              <a:t>                </a:t>
            </a:r>
            <a:r>
              <a:rPr lang="en-US" b="1" dirty="0" smtClean="0"/>
              <a:t>1</a:t>
            </a:r>
            <a:r>
              <a:rPr lang="en-US" b="1" dirty="0"/>
              <a:t>/ </a:t>
            </a:r>
            <a:r>
              <a:rPr lang="en-US" b="1" dirty="0" err="1"/>
              <a:t>R</a:t>
            </a:r>
            <a:r>
              <a:rPr lang="en-US" b="1" baseline="-25000" dirty="0" err="1"/>
              <a:t>equivalent</a:t>
            </a:r>
            <a:r>
              <a:rPr lang="en-US" b="1" dirty="0"/>
              <a:t> =(1/ R</a:t>
            </a:r>
            <a:r>
              <a:rPr lang="en-US" b="1" baseline="-25000" dirty="0"/>
              <a:t>1</a:t>
            </a:r>
            <a:r>
              <a:rPr lang="en-US" b="1" dirty="0"/>
              <a:t>+1/ R</a:t>
            </a:r>
            <a:r>
              <a:rPr lang="en-US" b="1" baseline="-25000" dirty="0"/>
              <a:t>2</a:t>
            </a:r>
            <a:r>
              <a:rPr lang="en-US" b="1" dirty="0"/>
              <a:t>+1/R</a:t>
            </a:r>
            <a:r>
              <a:rPr lang="en-US" b="1" baseline="-25000" dirty="0"/>
              <a:t>3</a:t>
            </a:r>
            <a:r>
              <a:rPr lang="en-US" b="1" dirty="0"/>
              <a:t>+….+1/</a:t>
            </a:r>
            <a:r>
              <a:rPr lang="en-US" b="1" dirty="0" err="1"/>
              <a:t>R</a:t>
            </a:r>
            <a:r>
              <a:rPr lang="en-US" b="1" baseline="-25000" dirty="0" err="1"/>
              <a:t>n</a:t>
            </a:r>
            <a:r>
              <a:rPr lang="en-US" b="1" dirty="0"/>
              <a:t>)</a:t>
            </a:r>
            <a:endParaRPr lang="en-US" dirty="0"/>
          </a:p>
          <a:p>
            <a:pPr marL="0" indent="0" algn="just" fontAlgn="base">
              <a:buNone/>
            </a:pPr>
            <a:r>
              <a:rPr lang="en-US" dirty="0"/>
              <a:t>Therefore if the resistances are connected in parallel then the total equivalent resistance of the circuit is equal to the sum of the reciprocal of all the resistors connected in the circuit.</a:t>
            </a:r>
          </a:p>
          <a:p>
            <a:endParaRPr lang="en-US" dirty="0"/>
          </a:p>
        </p:txBody>
      </p:sp>
    </p:spTree>
    <p:extLst>
      <p:ext uri="{BB962C8B-B14F-4D97-AF65-F5344CB8AC3E}">
        <p14:creationId xmlns="" xmlns:p14="http://schemas.microsoft.com/office/powerpoint/2010/main" val="5058503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Circuit diagram</a:t>
            </a:r>
          </a:p>
          <a:p>
            <a:endParaRPr lang="en-US" dirty="0"/>
          </a:p>
        </p:txBody>
      </p:sp>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438400" y="2819400"/>
            <a:ext cx="2743200" cy="1905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52334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Kirchhoff’s laws </a:t>
            </a:r>
          </a:p>
        </p:txBody>
      </p:sp>
      <p:sp>
        <p:nvSpPr>
          <p:cNvPr id="3" name="Content Placeholder 2"/>
          <p:cNvSpPr>
            <a:spLocks noGrp="1"/>
          </p:cNvSpPr>
          <p:nvPr>
            <p:ph idx="1"/>
          </p:nvPr>
        </p:nvSpPr>
        <p:spPr/>
        <p:txBody>
          <a:bodyPr>
            <a:normAutofit/>
          </a:bodyPr>
          <a:lstStyle/>
          <a:p>
            <a:pPr marL="0" indent="0" fontAlgn="base">
              <a:buNone/>
            </a:pPr>
            <a:r>
              <a:rPr lang="en-US" b="1" dirty="0"/>
              <a:t>Kirchhoff’s First law: Junction law</a:t>
            </a:r>
            <a:endParaRPr lang="en-US" dirty="0"/>
          </a:p>
          <a:p>
            <a:pPr marL="0" indent="0" fontAlgn="base">
              <a:buNone/>
            </a:pPr>
            <a:r>
              <a:rPr lang="en-US" dirty="0"/>
              <a:t>Junction Law is also known as Kirchhoff’s First Law.</a:t>
            </a:r>
          </a:p>
          <a:p>
            <a:pPr marL="0" indent="0" fontAlgn="base">
              <a:buNone/>
            </a:pPr>
            <a:r>
              <a:rPr lang="en-US" dirty="0"/>
              <a:t>It states that at the junction</a:t>
            </a:r>
            <a:r>
              <a:rPr lang="en-US" dirty="0" smtClean="0"/>
              <a:t>, sum </a:t>
            </a:r>
            <a:r>
              <a:rPr lang="en-US" dirty="0"/>
              <a:t>of current entering the junction is equal to the sum of current leaving the junction.</a:t>
            </a:r>
          </a:p>
          <a:p>
            <a:pPr marL="0" indent="0" fontAlgn="base">
              <a:buNone/>
            </a:pPr>
            <a:r>
              <a:rPr lang="en-US" dirty="0"/>
              <a:t>Junction is any point in the circuit.</a:t>
            </a:r>
          </a:p>
          <a:p>
            <a:endParaRPr lang="en-US" dirty="0"/>
          </a:p>
        </p:txBody>
      </p:sp>
    </p:spTree>
    <p:extLst>
      <p:ext uri="{BB962C8B-B14F-4D97-AF65-F5344CB8AC3E}">
        <p14:creationId xmlns="" xmlns:p14="http://schemas.microsoft.com/office/powerpoint/2010/main" val="3399899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fontAlgn="base">
              <a:buNone/>
            </a:pPr>
            <a:r>
              <a:rPr lang="en-US" dirty="0"/>
              <a:t>Consider a case where I</a:t>
            </a:r>
            <a:r>
              <a:rPr lang="en-US" baseline="-25000" dirty="0"/>
              <a:t>1</a:t>
            </a:r>
            <a:r>
              <a:rPr lang="en-US" dirty="0"/>
              <a:t> and I</a:t>
            </a:r>
            <a:r>
              <a:rPr lang="en-US" baseline="-25000" dirty="0"/>
              <a:t>2</a:t>
            </a:r>
            <a:r>
              <a:rPr lang="en-US" dirty="0"/>
              <a:t>are the </a:t>
            </a:r>
            <a:r>
              <a:rPr lang="en-US" dirty="0" smtClean="0"/>
              <a:t>current entering </a:t>
            </a:r>
            <a:r>
              <a:rPr lang="en-US" dirty="0"/>
              <a:t>the junction and,currentI</a:t>
            </a:r>
            <a:r>
              <a:rPr lang="en-US" baseline="-25000" dirty="0"/>
              <a:t>4</a:t>
            </a:r>
            <a:r>
              <a:rPr lang="en-US" dirty="0"/>
              <a:t> and I</a:t>
            </a:r>
            <a:r>
              <a:rPr lang="en-US" baseline="-25000" dirty="0"/>
              <a:t>5</a:t>
            </a:r>
            <a:r>
              <a:rPr lang="en-US" dirty="0"/>
              <a:t> are exiting out of the junction.</a:t>
            </a:r>
          </a:p>
          <a:p>
            <a:pPr fontAlgn="base"/>
            <a:r>
              <a:rPr lang="en-US" dirty="0"/>
              <a:t>According to Kirchhoff’s law; I</a:t>
            </a:r>
            <a:r>
              <a:rPr lang="en-US" baseline="-25000" dirty="0"/>
              <a:t>1</a:t>
            </a:r>
            <a:r>
              <a:rPr lang="en-US" dirty="0"/>
              <a:t>+ I</a:t>
            </a:r>
            <a:r>
              <a:rPr lang="en-US" baseline="-25000" dirty="0"/>
              <a:t>2</a:t>
            </a:r>
            <a:r>
              <a:rPr lang="en-US" dirty="0"/>
              <a:t> =I</a:t>
            </a:r>
            <a:r>
              <a:rPr lang="en-US" baseline="-25000" dirty="0"/>
              <a:t>3</a:t>
            </a:r>
            <a:r>
              <a:rPr lang="en-US" dirty="0"/>
              <a:t>+ I</a:t>
            </a:r>
            <a:r>
              <a:rPr lang="en-US" baseline="-25000" dirty="0"/>
              <a:t>4</a:t>
            </a:r>
            <a:r>
              <a:rPr lang="en-US" dirty="0"/>
              <a:t>+ I</a:t>
            </a:r>
            <a:r>
              <a:rPr lang="en-US" baseline="-25000" dirty="0"/>
              <a:t>5</a:t>
            </a:r>
            <a:endParaRPr lang="en-US" dirty="0"/>
          </a:p>
          <a:p>
            <a:endParaRPr lang="en-US" dirty="0"/>
          </a:p>
        </p:txBody>
      </p:sp>
      <p:pic>
        <p:nvPicPr>
          <p:cNvPr id="409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754086" y="3124200"/>
            <a:ext cx="2884714" cy="297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659829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Kirchhoff’s Second law: Loop law</a:t>
            </a:r>
            <a:endParaRPr lang="en-US" dirty="0"/>
          </a:p>
        </p:txBody>
      </p:sp>
      <p:sp>
        <p:nvSpPr>
          <p:cNvPr id="3" name="Content Placeholder 2"/>
          <p:cNvSpPr>
            <a:spLocks noGrp="1"/>
          </p:cNvSpPr>
          <p:nvPr>
            <p:ph idx="1"/>
          </p:nvPr>
        </p:nvSpPr>
        <p:spPr/>
        <p:txBody>
          <a:bodyPr>
            <a:normAutofit/>
          </a:bodyPr>
          <a:lstStyle/>
          <a:p>
            <a:pPr marL="0" indent="0" fontAlgn="base">
              <a:buNone/>
            </a:pPr>
            <a:r>
              <a:rPr lang="en-US" dirty="0"/>
              <a:t>Loop law is also known as Kirchhoff’s Second Law.</a:t>
            </a:r>
          </a:p>
          <a:p>
            <a:pPr marL="0" indent="0" fontAlgn="base">
              <a:buNone/>
            </a:pPr>
            <a:r>
              <a:rPr lang="en-US" dirty="0"/>
              <a:t>It states that in a closed loop</a:t>
            </a:r>
            <a:r>
              <a:rPr lang="en-US" dirty="0" smtClean="0"/>
              <a:t>, algebraic </a:t>
            </a:r>
            <a:r>
              <a:rPr lang="en-US" dirty="0"/>
              <a:t>sum of </a:t>
            </a:r>
            <a:r>
              <a:rPr lang="en-US" dirty="0" err="1" smtClean="0"/>
              <a:t>Emfs</a:t>
            </a:r>
            <a:r>
              <a:rPr lang="en-US" dirty="0" smtClean="0"/>
              <a:t> is </a:t>
            </a:r>
            <a:r>
              <a:rPr lang="en-US" dirty="0"/>
              <a:t>equal to the algebraic sum of product of resistances and respective currents flowing through them.</a:t>
            </a:r>
          </a:p>
          <a:p>
            <a:pPr marL="0" indent="0" fontAlgn="base">
              <a:buNone/>
            </a:pPr>
            <a:r>
              <a:rPr lang="en-US" dirty="0"/>
              <a:t>Consider a simple circuit </a:t>
            </a:r>
            <a:r>
              <a:rPr lang="en-US" dirty="0" smtClean="0"/>
              <a:t>having </a:t>
            </a:r>
            <a:r>
              <a:rPr lang="en-US" dirty="0" err="1" smtClean="0"/>
              <a:t>Emfs</a:t>
            </a:r>
            <a:r>
              <a:rPr lang="en-US" dirty="0" smtClean="0"/>
              <a:t> </a:t>
            </a:r>
            <a:r>
              <a:rPr lang="en-US" dirty="0"/>
              <a:t>= E</a:t>
            </a:r>
            <a:r>
              <a:rPr lang="en-US" baseline="-25000" dirty="0"/>
              <a:t>1 </a:t>
            </a:r>
            <a:r>
              <a:rPr lang="en-US" dirty="0"/>
              <a:t>and E</a:t>
            </a:r>
            <a:r>
              <a:rPr lang="en-US" baseline="-25000" dirty="0"/>
              <a:t>2</a:t>
            </a:r>
            <a:r>
              <a:rPr lang="en-US" dirty="0"/>
              <a:t>; R</a:t>
            </a:r>
            <a:r>
              <a:rPr lang="en-US" baseline="-25000" dirty="0"/>
              <a:t>1</a:t>
            </a:r>
            <a:r>
              <a:rPr lang="en-US" dirty="0"/>
              <a:t> and R</a:t>
            </a:r>
            <a:r>
              <a:rPr lang="en-US" baseline="-25000" dirty="0"/>
              <a:t>2</a:t>
            </a:r>
            <a:r>
              <a:rPr lang="en-US" dirty="0"/>
              <a:t> =resistances; current =I</a:t>
            </a:r>
            <a:r>
              <a:rPr lang="en-US" baseline="-25000" dirty="0"/>
              <a:t>1</a:t>
            </a:r>
            <a:r>
              <a:rPr lang="en-US" dirty="0"/>
              <a:t> and I</a:t>
            </a:r>
            <a:r>
              <a:rPr lang="en-US" baseline="-25000" dirty="0"/>
              <a:t>2</a:t>
            </a:r>
            <a:r>
              <a:rPr lang="en-US" dirty="0"/>
              <a:t>.</a:t>
            </a:r>
          </a:p>
          <a:p>
            <a:pPr marL="0" indent="0" fontAlgn="base">
              <a:buNone/>
            </a:pPr>
            <a:r>
              <a:rPr lang="en-US" dirty="0"/>
              <a:t>Then according to this law : E</a:t>
            </a:r>
            <a:r>
              <a:rPr lang="en-US" baseline="-25000" dirty="0"/>
              <a:t>1</a:t>
            </a:r>
            <a:r>
              <a:rPr lang="en-US" dirty="0"/>
              <a:t>+E</a:t>
            </a:r>
            <a:r>
              <a:rPr lang="en-US" baseline="-25000" dirty="0"/>
              <a:t>2</a:t>
            </a:r>
            <a:r>
              <a:rPr lang="en-US" dirty="0"/>
              <a:t>=I</a:t>
            </a:r>
            <a:r>
              <a:rPr lang="en-US" baseline="-25000" dirty="0"/>
              <a:t>1</a:t>
            </a:r>
            <a:r>
              <a:rPr lang="en-US" dirty="0"/>
              <a:t>R</a:t>
            </a:r>
            <a:r>
              <a:rPr lang="en-US" baseline="-25000" dirty="0"/>
              <a:t>1</a:t>
            </a:r>
            <a:r>
              <a:rPr lang="en-US" dirty="0"/>
              <a:t>+ I</a:t>
            </a:r>
            <a:r>
              <a:rPr lang="en-US" baseline="-25000" dirty="0"/>
              <a:t>2</a:t>
            </a:r>
            <a:r>
              <a:rPr lang="en-US" dirty="0"/>
              <a:t>R</a:t>
            </a:r>
            <a:r>
              <a:rPr lang="en-US" baseline="-25000" dirty="0"/>
              <a:t>2</a:t>
            </a:r>
            <a:endParaRPr lang="en-US" dirty="0"/>
          </a:p>
          <a:p>
            <a:endParaRPr lang="en-US" dirty="0"/>
          </a:p>
        </p:txBody>
      </p:sp>
    </p:spTree>
    <p:extLst>
      <p:ext uri="{BB962C8B-B14F-4D97-AF65-F5344CB8AC3E}">
        <p14:creationId xmlns="" xmlns:p14="http://schemas.microsoft.com/office/powerpoint/2010/main" val="1560380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Govt. Poly. </a:t>
            </a:r>
            <a:r>
              <a:rPr lang="en-US" dirty="0" err="1" smtClean="0"/>
              <a:t>Dhangar</a:t>
            </a:r>
            <a:r>
              <a:rPr lang="en-US" dirty="0" smtClean="0"/>
              <a:t>, </a:t>
            </a:r>
            <a:r>
              <a:rPr lang="en-US" dirty="0" err="1" smtClean="0"/>
              <a:t>Fatehabad</a:t>
            </a:r>
            <a:endParaRPr lang="en-US" dirty="0"/>
          </a:p>
        </p:txBody>
      </p:sp>
      <p:sp>
        <p:nvSpPr>
          <p:cNvPr id="3" name="Content Placeholder 2"/>
          <p:cNvSpPr>
            <a:spLocks noGrp="1"/>
          </p:cNvSpPr>
          <p:nvPr>
            <p:ph sz="half" idx="1"/>
          </p:nvPr>
        </p:nvSpPr>
        <p:spPr/>
        <p:txBody>
          <a:bodyPr>
            <a:normAutofit/>
          </a:bodyPr>
          <a:lstStyle/>
          <a:p>
            <a:pPr marL="0" indent="0">
              <a:buNone/>
            </a:pPr>
            <a:r>
              <a:rPr lang="en-US" dirty="0" smtClean="0"/>
              <a:t>Branch:-Electrical </a:t>
            </a:r>
            <a:r>
              <a:rPr lang="en-US" dirty="0" err="1" smtClean="0"/>
              <a:t>Engg</a:t>
            </a:r>
            <a:r>
              <a:rPr lang="en-US" dirty="0" smtClean="0"/>
              <a:t>.</a:t>
            </a:r>
          </a:p>
          <a:p>
            <a:pPr marL="0" indent="0">
              <a:buNone/>
            </a:pPr>
            <a:r>
              <a:rPr lang="en-US" dirty="0" smtClean="0"/>
              <a:t>Sem</a:t>
            </a:r>
            <a:r>
              <a:rPr lang="en-US" dirty="0" smtClean="0"/>
              <a:t>.:-3rd</a:t>
            </a:r>
            <a:endParaRPr lang="en-US" dirty="0" smtClean="0"/>
          </a:p>
          <a:p>
            <a:pPr marL="0" indent="0">
              <a:buNone/>
            </a:pPr>
            <a:r>
              <a:rPr lang="en-US" dirty="0" smtClean="0"/>
              <a:t>Sub:-</a:t>
            </a:r>
            <a:r>
              <a:rPr lang="en-US" dirty="0"/>
              <a:t>FUNDAMENTALS OF </a:t>
            </a:r>
            <a:r>
              <a:rPr lang="en-US" dirty="0" smtClean="0"/>
              <a:t>ELECTRICAL </a:t>
            </a:r>
            <a:r>
              <a:rPr lang="en-US" dirty="0"/>
              <a:t>ENGINEERING </a:t>
            </a:r>
            <a:endParaRPr lang="en-US" dirty="0" smtClean="0"/>
          </a:p>
          <a:p>
            <a:pPr marL="0" indent="0">
              <a:buNone/>
            </a:pPr>
            <a:endParaRPr lang="en-US" dirty="0"/>
          </a:p>
        </p:txBody>
      </p:sp>
      <p:sp>
        <p:nvSpPr>
          <p:cNvPr id="4" name="Content Placeholder 3"/>
          <p:cNvSpPr>
            <a:spLocks noGrp="1"/>
          </p:cNvSpPr>
          <p:nvPr>
            <p:ph sz="half" idx="2"/>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Prepared By:-</a:t>
            </a:r>
          </a:p>
          <a:p>
            <a:pPr marL="0" indent="0">
              <a:buNone/>
            </a:pPr>
            <a:r>
              <a:rPr lang="en-US" dirty="0" err="1" smtClean="0"/>
              <a:t>Er</a:t>
            </a:r>
            <a:r>
              <a:rPr lang="en-US" dirty="0" smtClean="0"/>
              <a:t>. </a:t>
            </a:r>
            <a:r>
              <a:rPr lang="en-US" dirty="0" err="1" smtClean="0"/>
              <a:t>Pardeep</a:t>
            </a:r>
            <a:r>
              <a:rPr lang="en-US" dirty="0" smtClean="0"/>
              <a:t> Nain</a:t>
            </a:r>
          </a:p>
          <a:p>
            <a:pPr marL="0" indent="0">
              <a:buNone/>
            </a:pPr>
            <a:r>
              <a:rPr lang="en-US" dirty="0" smtClean="0"/>
              <a:t>Faculty in Electrical </a:t>
            </a:r>
            <a:r>
              <a:rPr lang="en-US" dirty="0" err="1" smtClean="0"/>
              <a:t>Engg</a:t>
            </a:r>
            <a:r>
              <a:rPr lang="en-US" dirty="0" smtClean="0"/>
              <a:t>. Dept.</a:t>
            </a:r>
          </a:p>
          <a:p>
            <a:endParaRPr lang="en-US" dirty="0"/>
          </a:p>
        </p:txBody>
      </p:sp>
    </p:spTree>
    <p:extLst>
      <p:ext uri="{BB962C8B-B14F-4D97-AF65-F5344CB8AC3E}">
        <p14:creationId xmlns="" xmlns:p14="http://schemas.microsoft.com/office/powerpoint/2010/main" val="27435480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28600"/>
            <a:ext cx="8229600" cy="5897563"/>
          </a:xfrm>
        </p:spPr>
        <p:txBody>
          <a:bodyPr>
            <a:normAutofit/>
          </a:bodyPr>
          <a:lstStyle/>
          <a:p>
            <a:pPr fontAlgn="base"/>
            <a:r>
              <a:rPr lang="en-US" dirty="0"/>
              <a:t>For example:-Consider given </a:t>
            </a:r>
            <a:r>
              <a:rPr lang="en-US" dirty="0" err="1"/>
              <a:t>figure,let</a:t>
            </a:r>
            <a:r>
              <a:rPr lang="en-US" dirty="0"/>
              <a:t> </a:t>
            </a:r>
            <a:r>
              <a:rPr lang="en-US" dirty="0" err="1"/>
              <a:t>Emfs</a:t>
            </a:r>
            <a:r>
              <a:rPr lang="en-US" dirty="0"/>
              <a:t> be E</a:t>
            </a:r>
            <a:r>
              <a:rPr lang="en-US" baseline="-25000" dirty="0"/>
              <a:t>1</a:t>
            </a:r>
            <a:r>
              <a:rPr lang="en-US" dirty="0"/>
              <a:t> and E</a:t>
            </a:r>
            <a:r>
              <a:rPr lang="en-US" baseline="-25000" dirty="0"/>
              <a:t>2</a:t>
            </a:r>
            <a:r>
              <a:rPr lang="en-US" dirty="0"/>
              <a:t> internal resistances be R</a:t>
            </a:r>
            <a:r>
              <a:rPr lang="en-US" baseline="-25000" dirty="0"/>
              <a:t>1</a:t>
            </a:r>
            <a:r>
              <a:rPr lang="en-US" dirty="0"/>
              <a:t>, R</a:t>
            </a:r>
            <a:r>
              <a:rPr lang="en-US" baseline="-25000" dirty="0"/>
              <a:t>2</a:t>
            </a:r>
            <a:r>
              <a:rPr lang="en-US" dirty="0"/>
              <a:t> and R</a:t>
            </a:r>
            <a:r>
              <a:rPr lang="en-US" baseline="-25000" dirty="0"/>
              <a:t>3</a:t>
            </a:r>
            <a:r>
              <a:rPr lang="en-US" dirty="0"/>
              <a:t>.</a:t>
            </a:r>
          </a:p>
          <a:p>
            <a:pPr fontAlgn="base"/>
            <a:r>
              <a:rPr lang="en-US" dirty="0"/>
              <a:t>Steps to use Kirchhoff’s law:-</a:t>
            </a:r>
          </a:p>
          <a:p>
            <a:pPr lvl="1" fontAlgn="base"/>
            <a:r>
              <a:rPr lang="en-US" dirty="0"/>
              <a:t>Choose the loop to apply Kirchhoff’s law.</a:t>
            </a:r>
          </a:p>
          <a:p>
            <a:pPr lvl="1" fontAlgn="base"/>
            <a:r>
              <a:rPr lang="en-US" dirty="0"/>
              <a:t>Assume any direction.</a:t>
            </a:r>
          </a:p>
          <a:p>
            <a:pPr lvl="1" fontAlgn="base"/>
            <a:r>
              <a:rPr lang="en-US" dirty="0" err="1"/>
              <a:t>Emf</a:t>
            </a:r>
            <a:r>
              <a:rPr lang="en-US" dirty="0"/>
              <a:t> is +</a:t>
            </a:r>
            <a:r>
              <a:rPr lang="en-US" dirty="0" err="1"/>
              <a:t>ive</a:t>
            </a:r>
            <a:r>
              <a:rPr lang="en-US" dirty="0"/>
              <a:t> if assumed direction leaving +</a:t>
            </a:r>
            <a:r>
              <a:rPr lang="en-US" dirty="0" err="1"/>
              <a:t>ive</a:t>
            </a:r>
            <a:r>
              <a:rPr lang="en-US" dirty="0"/>
              <a:t> terminal of battery.</a:t>
            </a:r>
          </a:p>
          <a:p>
            <a:pPr lvl="1" fontAlgn="base"/>
            <a:r>
              <a:rPr lang="en-US" dirty="0"/>
              <a:t>IR is +</a:t>
            </a:r>
            <a:r>
              <a:rPr lang="en-US" dirty="0" err="1"/>
              <a:t>ive</a:t>
            </a:r>
            <a:r>
              <a:rPr lang="en-US" dirty="0"/>
              <a:t> if the current in the assumed direction.</a:t>
            </a:r>
          </a:p>
          <a:p>
            <a:pPr fontAlgn="base"/>
            <a:r>
              <a:rPr lang="en-US" dirty="0"/>
              <a:t>Consider closed loop ABCDFA, using the assumptions;</a:t>
            </a:r>
          </a:p>
          <a:p>
            <a:pPr fontAlgn="base"/>
            <a:r>
              <a:rPr lang="en-US" dirty="0"/>
              <a:t>E</a:t>
            </a:r>
            <a:r>
              <a:rPr lang="en-US" baseline="-25000" dirty="0"/>
              <a:t>2</a:t>
            </a:r>
            <a:r>
              <a:rPr lang="en-US" dirty="0"/>
              <a:t>=+R</a:t>
            </a:r>
            <a:r>
              <a:rPr lang="en-US" baseline="-25000" dirty="0"/>
              <a:t>2</a:t>
            </a:r>
            <a:r>
              <a:rPr lang="en-US" dirty="0"/>
              <a:t>I</a:t>
            </a:r>
            <a:r>
              <a:rPr lang="en-US" baseline="-25000" dirty="0"/>
              <a:t>3</a:t>
            </a:r>
            <a:r>
              <a:rPr lang="en-US" dirty="0"/>
              <a:t> +R</a:t>
            </a:r>
            <a:r>
              <a:rPr lang="en-US" baseline="-25000" dirty="0"/>
              <a:t>3</a:t>
            </a:r>
            <a:r>
              <a:rPr lang="en-US" dirty="0"/>
              <a:t>I</a:t>
            </a:r>
            <a:r>
              <a:rPr lang="en-US" baseline="-25000" dirty="0"/>
              <a:t>2</a:t>
            </a:r>
            <a:r>
              <a:rPr lang="en-US" dirty="0"/>
              <a:t> ;where I</a:t>
            </a:r>
            <a:r>
              <a:rPr lang="en-US" baseline="-25000" dirty="0"/>
              <a:t>3</a:t>
            </a:r>
            <a:r>
              <a:rPr lang="en-US" dirty="0"/>
              <a:t>=current flowing through R</a:t>
            </a:r>
            <a:r>
              <a:rPr lang="en-US" baseline="-25000" dirty="0"/>
              <a:t>3</a:t>
            </a:r>
            <a:endParaRPr lang="en-US" dirty="0"/>
          </a:p>
          <a:p>
            <a:pPr fontAlgn="base"/>
            <a:r>
              <a:rPr lang="en-US" dirty="0"/>
              <a:t>Closed loop FCDEF, +E</a:t>
            </a:r>
            <a:r>
              <a:rPr lang="en-US" baseline="-25000" dirty="0"/>
              <a:t>1</a:t>
            </a:r>
            <a:r>
              <a:rPr lang="en-US" dirty="0"/>
              <a:t>= +I</a:t>
            </a:r>
            <a:r>
              <a:rPr lang="en-US" baseline="-25000" dirty="0"/>
              <a:t>1</a:t>
            </a:r>
            <a:r>
              <a:rPr lang="en-US" dirty="0"/>
              <a:t>R</a:t>
            </a:r>
            <a:r>
              <a:rPr lang="en-US" baseline="-25000" dirty="0"/>
              <a:t>1</a:t>
            </a:r>
            <a:r>
              <a:rPr lang="en-US" dirty="0"/>
              <a:t> + I</a:t>
            </a:r>
            <a:r>
              <a:rPr lang="en-US" baseline="-25000" dirty="0"/>
              <a:t>3</a:t>
            </a:r>
            <a:r>
              <a:rPr lang="en-US" dirty="0"/>
              <a:t>R</a:t>
            </a:r>
            <a:r>
              <a:rPr lang="en-US" baseline="-25000" dirty="0"/>
              <a:t>2</a:t>
            </a:r>
            <a:endParaRPr lang="en-US" dirty="0"/>
          </a:p>
          <a:p>
            <a:pPr fontAlgn="base"/>
            <a:r>
              <a:rPr lang="en-US" dirty="0"/>
              <a:t>Closed loop ABDEA, -E</a:t>
            </a:r>
            <a:r>
              <a:rPr lang="en-US" baseline="-25000" dirty="0"/>
              <a:t>1</a:t>
            </a:r>
            <a:r>
              <a:rPr lang="en-US" dirty="0"/>
              <a:t> + E</a:t>
            </a:r>
            <a:r>
              <a:rPr lang="en-US" baseline="-25000" dirty="0"/>
              <a:t>2</a:t>
            </a:r>
            <a:r>
              <a:rPr lang="en-US" dirty="0"/>
              <a:t> = -I</a:t>
            </a:r>
            <a:r>
              <a:rPr lang="en-US" baseline="-25000" dirty="0"/>
              <a:t>1</a:t>
            </a:r>
            <a:r>
              <a:rPr lang="en-US" dirty="0"/>
              <a:t>R</a:t>
            </a:r>
            <a:r>
              <a:rPr lang="en-US" baseline="-25000" dirty="0"/>
              <a:t>1</a:t>
            </a:r>
            <a:r>
              <a:rPr lang="en-US" dirty="0"/>
              <a:t> +I</a:t>
            </a:r>
            <a:r>
              <a:rPr lang="en-US" baseline="-25000" dirty="0"/>
              <a:t>2</a:t>
            </a:r>
            <a:r>
              <a:rPr lang="en-US" dirty="0"/>
              <a:t>R</a:t>
            </a:r>
            <a:r>
              <a:rPr lang="en-US" baseline="-25000" dirty="0"/>
              <a:t>3</a:t>
            </a:r>
            <a:endParaRPr lang="en-US" dirty="0"/>
          </a:p>
          <a:p>
            <a:endParaRPr lang="en-US" dirty="0"/>
          </a:p>
        </p:txBody>
      </p:sp>
    </p:spTree>
    <p:extLst>
      <p:ext uri="{BB962C8B-B14F-4D97-AF65-F5344CB8AC3E}">
        <p14:creationId xmlns="" xmlns:p14="http://schemas.microsoft.com/office/powerpoint/2010/main" val="8883247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fontAlgn="base"/>
            <a:r>
              <a:rPr lang="en-US" dirty="0"/>
              <a:t>If the direction of current is taken opposite then</a:t>
            </a:r>
          </a:p>
          <a:p>
            <a:pPr fontAlgn="base"/>
            <a:r>
              <a:rPr lang="en-US" dirty="0"/>
              <a:t>Closed loop ABCDFA ;- -E</a:t>
            </a:r>
            <a:r>
              <a:rPr lang="en-US" baseline="-25000" dirty="0"/>
              <a:t>2</a:t>
            </a:r>
            <a:r>
              <a:rPr lang="en-US" dirty="0"/>
              <a:t>=-R</a:t>
            </a:r>
            <a:r>
              <a:rPr lang="en-US" baseline="-25000" dirty="0"/>
              <a:t>2</a:t>
            </a:r>
            <a:r>
              <a:rPr lang="en-US" dirty="0"/>
              <a:t>I</a:t>
            </a:r>
            <a:r>
              <a:rPr lang="en-US" baseline="-25000" dirty="0"/>
              <a:t>3</a:t>
            </a:r>
            <a:r>
              <a:rPr lang="en-US" dirty="0"/>
              <a:t>-R</a:t>
            </a:r>
            <a:r>
              <a:rPr lang="en-US" baseline="-25000" dirty="0"/>
              <a:t>3</a:t>
            </a:r>
            <a:r>
              <a:rPr lang="en-US" dirty="0"/>
              <a:t>I</a:t>
            </a:r>
            <a:r>
              <a:rPr lang="en-US" baseline="-25000" dirty="0"/>
              <a:t>2</a:t>
            </a:r>
            <a:endParaRPr lang="en-US" dirty="0"/>
          </a:p>
          <a:p>
            <a:pPr fontAlgn="base"/>
            <a:r>
              <a:rPr lang="en-US" dirty="0"/>
              <a:t>FCDEF; -E</a:t>
            </a:r>
            <a:r>
              <a:rPr lang="en-US" baseline="-25000" dirty="0"/>
              <a:t>1</a:t>
            </a:r>
            <a:r>
              <a:rPr lang="en-US" dirty="0"/>
              <a:t>= -I</a:t>
            </a:r>
            <a:r>
              <a:rPr lang="en-US" baseline="-25000" dirty="0"/>
              <a:t>1</a:t>
            </a:r>
            <a:r>
              <a:rPr lang="en-US" dirty="0"/>
              <a:t>R</a:t>
            </a:r>
            <a:r>
              <a:rPr lang="en-US" baseline="-25000" dirty="0"/>
              <a:t>1</a:t>
            </a:r>
            <a:r>
              <a:rPr lang="en-US" dirty="0"/>
              <a:t> - I</a:t>
            </a:r>
            <a:r>
              <a:rPr lang="en-US" baseline="-25000" dirty="0"/>
              <a:t>3</a:t>
            </a:r>
            <a:r>
              <a:rPr lang="en-US" dirty="0"/>
              <a:t>R</a:t>
            </a:r>
            <a:r>
              <a:rPr lang="en-US" baseline="-25000" dirty="0"/>
              <a:t>2</a:t>
            </a:r>
            <a:endParaRPr lang="en-US" dirty="0"/>
          </a:p>
          <a:p>
            <a:pPr fontAlgn="base"/>
            <a:r>
              <a:rPr lang="en-US" dirty="0"/>
              <a:t>ABDEA; +E</a:t>
            </a:r>
            <a:r>
              <a:rPr lang="en-US" baseline="-25000" dirty="0"/>
              <a:t>1</a:t>
            </a:r>
            <a:r>
              <a:rPr lang="en-US" dirty="0"/>
              <a:t> - E</a:t>
            </a:r>
            <a:r>
              <a:rPr lang="en-US" baseline="-25000" dirty="0"/>
              <a:t>2</a:t>
            </a:r>
            <a:r>
              <a:rPr lang="en-US" dirty="0"/>
              <a:t> = +I</a:t>
            </a:r>
            <a:r>
              <a:rPr lang="en-US" baseline="-25000" dirty="0"/>
              <a:t>1</a:t>
            </a:r>
            <a:r>
              <a:rPr lang="en-US" dirty="0"/>
              <a:t>R</a:t>
            </a:r>
            <a:r>
              <a:rPr lang="en-US" baseline="-25000" dirty="0"/>
              <a:t>1</a:t>
            </a:r>
            <a:r>
              <a:rPr lang="en-US" dirty="0"/>
              <a:t> -I</a:t>
            </a:r>
            <a:r>
              <a:rPr lang="en-US" baseline="-25000" dirty="0"/>
              <a:t>2</a:t>
            </a:r>
            <a:r>
              <a:rPr lang="en-US" dirty="0"/>
              <a:t>R</a:t>
            </a:r>
            <a:r>
              <a:rPr lang="en-US" baseline="-25000" dirty="0"/>
              <a:t>3</a:t>
            </a:r>
            <a:endParaRPr lang="en-US" dirty="0"/>
          </a:p>
          <a:p>
            <a:endParaRPr lang="en-US" dirty="0"/>
          </a:p>
        </p:txBody>
      </p:sp>
      <p:pic>
        <p:nvPicPr>
          <p:cNvPr id="512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048000" y="3505200"/>
            <a:ext cx="3505200" cy="2667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7649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a:t>Superposition Theorem</a:t>
            </a:r>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a:t>Total current through or voltage across a resistor or branch</a:t>
            </a:r>
          </a:p>
          <a:p>
            <a:pPr lvl="1"/>
            <a:r>
              <a:rPr lang="en-US" dirty="0"/>
              <a:t>Determine by adding effects due to each source acting independently</a:t>
            </a:r>
          </a:p>
          <a:p>
            <a:r>
              <a:rPr lang="en-US" dirty="0"/>
              <a:t>Replace a voltage source with a short</a:t>
            </a:r>
          </a:p>
          <a:p>
            <a:r>
              <a:rPr lang="en-US" dirty="0"/>
              <a:t>Replace a current source with an open</a:t>
            </a:r>
          </a:p>
          <a:p>
            <a:r>
              <a:rPr lang="en-US" dirty="0"/>
              <a:t>Find results of branches using each source independently</a:t>
            </a:r>
          </a:p>
          <a:p>
            <a:pPr lvl="1"/>
            <a:r>
              <a:rPr lang="en-US" dirty="0"/>
              <a:t>Algebraically combine </a:t>
            </a:r>
            <a:r>
              <a:rPr lang="en-US" dirty="0" smtClean="0"/>
              <a:t>results</a:t>
            </a:r>
          </a:p>
          <a:p>
            <a:pPr>
              <a:lnSpc>
                <a:spcPct val="90000"/>
              </a:lnSpc>
            </a:pPr>
            <a:r>
              <a:rPr lang="en-US" dirty="0"/>
              <a:t>Power </a:t>
            </a:r>
          </a:p>
          <a:p>
            <a:pPr lvl="1">
              <a:lnSpc>
                <a:spcPct val="90000"/>
              </a:lnSpc>
            </a:pPr>
            <a:r>
              <a:rPr lang="en-US" dirty="0"/>
              <a:t>Not a linear quantity</a:t>
            </a:r>
          </a:p>
          <a:p>
            <a:pPr lvl="1">
              <a:lnSpc>
                <a:spcPct val="90000"/>
              </a:lnSpc>
            </a:pPr>
            <a:r>
              <a:rPr lang="en-US" dirty="0"/>
              <a:t>Found by squaring voltage or current </a:t>
            </a:r>
          </a:p>
          <a:p>
            <a:pPr>
              <a:lnSpc>
                <a:spcPct val="90000"/>
              </a:lnSpc>
              <a:buClr>
                <a:srgbClr val="000000"/>
              </a:buClr>
            </a:pPr>
            <a:r>
              <a:rPr lang="en-US" dirty="0"/>
              <a:t>Theorem does not apply to power</a:t>
            </a:r>
          </a:p>
          <a:p>
            <a:pPr lvl="1">
              <a:lnSpc>
                <a:spcPct val="90000"/>
              </a:lnSpc>
              <a:buClr>
                <a:srgbClr val="000000"/>
              </a:buClr>
            </a:pPr>
            <a:r>
              <a:rPr lang="en-US" dirty="0"/>
              <a:t>To find power using superposition</a:t>
            </a:r>
          </a:p>
          <a:p>
            <a:pPr lvl="1">
              <a:lnSpc>
                <a:spcPct val="90000"/>
              </a:lnSpc>
              <a:buClr>
                <a:srgbClr val="000000"/>
              </a:buClr>
            </a:pPr>
            <a:r>
              <a:rPr lang="en-US" dirty="0"/>
              <a:t>Determine voltage or current</a:t>
            </a:r>
          </a:p>
          <a:p>
            <a:pPr lvl="1">
              <a:lnSpc>
                <a:spcPct val="90000"/>
              </a:lnSpc>
              <a:buClr>
                <a:srgbClr val="000000"/>
              </a:buClr>
            </a:pPr>
            <a:r>
              <a:rPr lang="en-US" dirty="0"/>
              <a:t>Calculate power</a:t>
            </a:r>
          </a:p>
          <a:p>
            <a:pPr lvl="1"/>
            <a:endParaRPr lang="en-US" dirty="0"/>
          </a:p>
          <a:p>
            <a:endParaRPr lang="en-US" dirty="0"/>
          </a:p>
        </p:txBody>
      </p:sp>
    </p:spTree>
    <p:extLst>
      <p:ext uri="{BB962C8B-B14F-4D97-AF65-F5344CB8AC3E}">
        <p14:creationId xmlns="" xmlns:p14="http://schemas.microsoft.com/office/powerpoint/2010/main" val="13282630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Thévenin’s</a:t>
            </a:r>
            <a:r>
              <a:rPr lang="en-US" dirty="0"/>
              <a:t> Theorem</a:t>
            </a:r>
          </a:p>
        </p:txBody>
      </p:sp>
      <p:sp>
        <p:nvSpPr>
          <p:cNvPr id="3" name="Content Placeholder 2"/>
          <p:cNvSpPr>
            <a:spLocks noGrp="1"/>
          </p:cNvSpPr>
          <p:nvPr>
            <p:ph idx="1"/>
          </p:nvPr>
        </p:nvSpPr>
        <p:spPr/>
        <p:txBody>
          <a:bodyPr>
            <a:normAutofit/>
          </a:bodyPr>
          <a:lstStyle/>
          <a:p>
            <a:r>
              <a:rPr lang="en-US" dirty="0"/>
              <a:t>Lumped linear bilateral network</a:t>
            </a:r>
          </a:p>
          <a:p>
            <a:pPr lvl="1"/>
            <a:r>
              <a:rPr lang="en-US" dirty="0"/>
              <a:t>May be reduced to a simplified two-terminal circuit </a:t>
            </a:r>
          </a:p>
          <a:p>
            <a:pPr lvl="1"/>
            <a:r>
              <a:rPr lang="en-US" dirty="0"/>
              <a:t>Consists of a single voltage source and series resistance</a:t>
            </a:r>
          </a:p>
          <a:p>
            <a:r>
              <a:rPr lang="en-US" dirty="0"/>
              <a:t>Voltage source</a:t>
            </a:r>
          </a:p>
          <a:p>
            <a:pPr lvl="1"/>
            <a:r>
              <a:rPr lang="en-US" dirty="0" err="1"/>
              <a:t>Thévenin</a:t>
            </a:r>
            <a:r>
              <a:rPr lang="en-US" dirty="0"/>
              <a:t> equivalent voltage, </a:t>
            </a:r>
            <a:r>
              <a:rPr lang="en-US" i="1" dirty="0" err="1"/>
              <a:t>E</a:t>
            </a:r>
            <a:r>
              <a:rPr lang="en-US" baseline="-25000" dirty="0" err="1"/>
              <a:t>Th</a:t>
            </a:r>
            <a:r>
              <a:rPr lang="en-US" dirty="0" err="1"/>
              <a:t>.</a:t>
            </a:r>
            <a:endParaRPr lang="en-US" dirty="0"/>
          </a:p>
          <a:p>
            <a:r>
              <a:rPr lang="en-US" dirty="0"/>
              <a:t>Series resistance is </a:t>
            </a:r>
            <a:r>
              <a:rPr lang="en-US" dirty="0" err="1"/>
              <a:t>Thévenin</a:t>
            </a:r>
            <a:r>
              <a:rPr lang="en-US" dirty="0"/>
              <a:t> equivalent resistance, </a:t>
            </a:r>
            <a:r>
              <a:rPr lang="en-US" i="1" dirty="0" err="1"/>
              <a:t>R</a:t>
            </a:r>
            <a:r>
              <a:rPr lang="en-US" baseline="-25000" dirty="0" err="1"/>
              <a:t>Th</a:t>
            </a:r>
            <a:endParaRPr lang="en-US" dirty="0"/>
          </a:p>
          <a:p>
            <a:endParaRPr lang="en-US" dirty="0"/>
          </a:p>
        </p:txBody>
      </p:sp>
    </p:spTree>
    <p:extLst>
      <p:ext uri="{BB962C8B-B14F-4D97-AF65-F5344CB8AC3E}">
        <p14:creationId xmlns="" xmlns:p14="http://schemas.microsoft.com/office/powerpoint/2010/main" val="14492456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Thévenin’s</a:t>
            </a:r>
            <a:r>
              <a:rPr lang="en-US" dirty="0"/>
              <a:t> </a:t>
            </a:r>
            <a:r>
              <a:rPr lang="en-US" dirty="0" smtClean="0"/>
              <a:t>Theorem Equivalent circuit</a:t>
            </a:r>
            <a:endParaRPr lang="en-US" dirty="0"/>
          </a:p>
        </p:txBody>
      </p:sp>
      <p:pic>
        <p:nvPicPr>
          <p:cNvPr id="4" name="Picture 1028" descr="09-09"/>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tretch>
            <a:fillRect/>
          </a:stretch>
        </p:blipFill>
        <p:spPr bwMode="auto">
          <a:xfrm>
            <a:off x="2181412" y="1600200"/>
            <a:ext cx="4781176" cy="4876800"/>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1028" descr="09-26"/>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2209800" y="2057400"/>
            <a:ext cx="4876800" cy="3657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333376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lnSpcReduction="10000"/>
          </a:bodyPr>
          <a:lstStyle/>
          <a:p>
            <a:endParaRPr lang="en-US" dirty="0" smtClean="0"/>
          </a:p>
          <a:p>
            <a:r>
              <a:rPr lang="en-US" dirty="0" smtClean="0"/>
              <a:t>To </a:t>
            </a:r>
            <a:r>
              <a:rPr lang="en-US" dirty="0"/>
              <a:t>convert to a </a:t>
            </a:r>
            <a:r>
              <a:rPr lang="en-US" dirty="0" err="1"/>
              <a:t>Thévenin</a:t>
            </a:r>
            <a:r>
              <a:rPr lang="en-US" dirty="0"/>
              <a:t> circuit</a:t>
            </a:r>
          </a:p>
          <a:p>
            <a:pPr lvl="1"/>
            <a:r>
              <a:rPr lang="en-US" dirty="0"/>
              <a:t>First identify and remove load from circuit</a:t>
            </a:r>
          </a:p>
          <a:p>
            <a:r>
              <a:rPr lang="en-US" dirty="0"/>
              <a:t>Label resulting open terminals</a:t>
            </a:r>
          </a:p>
          <a:p>
            <a:r>
              <a:rPr lang="en-US" dirty="0"/>
              <a:t>Set all sources to zero</a:t>
            </a:r>
          </a:p>
          <a:p>
            <a:r>
              <a:rPr lang="en-US" dirty="0"/>
              <a:t>Replace voltage sources with shorts, current sources with opens</a:t>
            </a:r>
          </a:p>
          <a:p>
            <a:r>
              <a:rPr lang="en-US" dirty="0"/>
              <a:t>Determine </a:t>
            </a:r>
            <a:r>
              <a:rPr lang="en-US" dirty="0" err="1"/>
              <a:t>Thévenin</a:t>
            </a:r>
            <a:r>
              <a:rPr lang="en-US" dirty="0"/>
              <a:t> equivalent resistance as seen by open </a:t>
            </a:r>
            <a:r>
              <a:rPr lang="en-US" dirty="0" smtClean="0"/>
              <a:t>circuit.</a:t>
            </a:r>
          </a:p>
          <a:p>
            <a:r>
              <a:rPr lang="en-US" dirty="0"/>
              <a:t>Replace sources and calculate voltage across open</a:t>
            </a:r>
          </a:p>
          <a:p>
            <a:r>
              <a:rPr lang="en-US" dirty="0"/>
              <a:t>If there is more than one source</a:t>
            </a:r>
          </a:p>
          <a:p>
            <a:pPr lvl="1"/>
            <a:r>
              <a:rPr lang="en-US" dirty="0"/>
              <a:t>Superposition theorem could be used</a:t>
            </a:r>
          </a:p>
          <a:p>
            <a:r>
              <a:rPr lang="en-US" dirty="0"/>
              <a:t>Resulting open-circuit voltage is </a:t>
            </a:r>
            <a:r>
              <a:rPr lang="en-US" dirty="0" err="1"/>
              <a:t>Thévenin</a:t>
            </a:r>
            <a:r>
              <a:rPr lang="en-US" dirty="0"/>
              <a:t> equivalent voltage</a:t>
            </a:r>
          </a:p>
          <a:p>
            <a:r>
              <a:rPr lang="en-US" dirty="0"/>
              <a:t>Draw </a:t>
            </a:r>
            <a:r>
              <a:rPr lang="en-US" dirty="0" err="1"/>
              <a:t>Thévenin</a:t>
            </a:r>
            <a:r>
              <a:rPr lang="en-US" dirty="0"/>
              <a:t> equivalent circuit, including load</a:t>
            </a:r>
          </a:p>
          <a:p>
            <a:endParaRPr lang="en-US" dirty="0"/>
          </a:p>
          <a:p>
            <a:endParaRPr lang="en-US" dirty="0"/>
          </a:p>
        </p:txBody>
      </p:sp>
    </p:spTree>
    <p:extLst>
      <p:ext uri="{BB962C8B-B14F-4D97-AF65-F5344CB8AC3E}">
        <p14:creationId xmlns="" xmlns:p14="http://schemas.microsoft.com/office/powerpoint/2010/main" val="20560682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Norton’s Theorem</a:t>
            </a:r>
          </a:p>
        </p:txBody>
      </p:sp>
      <p:sp>
        <p:nvSpPr>
          <p:cNvPr id="3" name="Content Placeholder 2"/>
          <p:cNvSpPr>
            <a:spLocks noGrp="1"/>
          </p:cNvSpPr>
          <p:nvPr>
            <p:ph idx="1"/>
          </p:nvPr>
        </p:nvSpPr>
        <p:spPr/>
        <p:txBody>
          <a:bodyPr/>
          <a:lstStyle/>
          <a:p>
            <a:r>
              <a:rPr lang="en-US" dirty="0"/>
              <a:t>Similar to </a:t>
            </a:r>
            <a:r>
              <a:rPr lang="en-US" dirty="0" err="1"/>
              <a:t>Thévenin</a:t>
            </a:r>
            <a:r>
              <a:rPr lang="en-US" dirty="0"/>
              <a:t> circuit</a:t>
            </a:r>
          </a:p>
          <a:p>
            <a:r>
              <a:rPr lang="en-US" dirty="0"/>
              <a:t>Any lumped linear bilateral network</a:t>
            </a:r>
          </a:p>
          <a:p>
            <a:pPr lvl="1"/>
            <a:r>
              <a:rPr lang="en-US" dirty="0"/>
              <a:t>May be reduced to a two-terminal circuit </a:t>
            </a:r>
          </a:p>
          <a:p>
            <a:pPr lvl="1"/>
            <a:r>
              <a:rPr lang="en-US" dirty="0"/>
              <a:t>Single current source and single shunt resistor</a:t>
            </a:r>
          </a:p>
          <a:p>
            <a:r>
              <a:rPr lang="en-US" i="1" dirty="0"/>
              <a:t>R</a:t>
            </a:r>
            <a:r>
              <a:rPr lang="en-US" baseline="-25000" dirty="0"/>
              <a:t>N</a:t>
            </a:r>
            <a:r>
              <a:rPr lang="en-US" dirty="0"/>
              <a:t> = </a:t>
            </a:r>
            <a:r>
              <a:rPr lang="en-US" i="1" dirty="0" err="1"/>
              <a:t>R</a:t>
            </a:r>
            <a:r>
              <a:rPr lang="en-US" baseline="-25000" dirty="0" err="1"/>
              <a:t>Th</a:t>
            </a:r>
            <a:endParaRPr lang="en-US" baseline="-25000" dirty="0"/>
          </a:p>
          <a:p>
            <a:r>
              <a:rPr lang="en-US" i="1" dirty="0"/>
              <a:t>I</a:t>
            </a:r>
            <a:r>
              <a:rPr lang="en-US" baseline="-25000" dirty="0"/>
              <a:t>N</a:t>
            </a:r>
            <a:r>
              <a:rPr lang="en-US" dirty="0"/>
              <a:t> is Norton equivalent current</a:t>
            </a:r>
          </a:p>
          <a:p>
            <a:endParaRPr lang="en-US" dirty="0"/>
          </a:p>
        </p:txBody>
      </p:sp>
    </p:spTree>
    <p:extLst>
      <p:ext uri="{BB962C8B-B14F-4D97-AF65-F5344CB8AC3E}">
        <p14:creationId xmlns="" xmlns:p14="http://schemas.microsoft.com/office/powerpoint/2010/main" val="10953920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Norton’s </a:t>
            </a:r>
            <a:r>
              <a:rPr lang="en-US" dirty="0" smtClean="0"/>
              <a:t>Theorem </a:t>
            </a:r>
            <a:r>
              <a:rPr lang="en-US" dirty="0"/>
              <a:t>Equivalent circuit</a:t>
            </a:r>
          </a:p>
        </p:txBody>
      </p:sp>
      <p:sp>
        <p:nvSpPr>
          <p:cNvPr id="3" name="Content Placeholder 2"/>
          <p:cNvSpPr>
            <a:spLocks noGrp="1"/>
          </p:cNvSpPr>
          <p:nvPr>
            <p:ph idx="1"/>
          </p:nvPr>
        </p:nvSpPr>
        <p:spPr/>
        <p:txBody>
          <a:bodyPr/>
          <a:lstStyle/>
          <a:p>
            <a:endParaRPr lang="en-US" dirty="0"/>
          </a:p>
        </p:txBody>
      </p:sp>
      <p:pic>
        <p:nvPicPr>
          <p:cNvPr id="4" name="Picture 1028" descr="09-26"/>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209800" y="2057400"/>
            <a:ext cx="4876800" cy="3657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543606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endParaRPr lang="en-US" dirty="0" smtClean="0"/>
          </a:p>
          <a:p>
            <a:r>
              <a:rPr lang="en-US" dirty="0" smtClean="0"/>
              <a:t>To </a:t>
            </a:r>
            <a:r>
              <a:rPr lang="en-US" dirty="0"/>
              <a:t>convert to a Norton circuit</a:t>
            </a:r>
          </a:p>
          <a:p>
            <a:pPr lvl="1"/>
            <a:r>
              <a:rPr lang="en-US" dirty="0"/>
              <a:t>Identify and remove load from circuit</a:t>
            </a:r>
          </a:p>
          <a:p>
            <a:r>
              <a:rPr lang="en-US" dirty="0"/>
              <a:t>Label resulting two open terminals</a:t>
            </a:r>
          </a:p>
          <a:p>
            <a:r>
              <a:rPr lang="en-US" dirty="0"/>
              <a:t>Set all sources to </a:t>
            </a:r>
            <a:r>
              <a:rPr lang="en-US" dirty="0" smtClean="0"/>
              <a:t>zero</a:t>
            </a:r>
          </a:p>
          <a:p>
            <a:r>
              <a:rPr lang="en-US" dirty="0"/>
              <a:t>Determine open circuit resistance</a:t>
            </a:r>
          </a:p>
          <a:p>
            <a:pPr lvl="1"/>
            <a:r>
              <a:rPr lang="en-US" dirty="0"/>
              <a:t>This is Norton equivalent resistance</a:t>
            </a:r>
          </a:p>
          <a:p>
            <a:r>
              <a:rPr lang="en-US" dirty="0"/>
              <a:t>Note</a:t>
            </a:r>
          </a:p>
          <a:p>
            <a:pPr lvl="1"/>
            <a:r>
              <a:rPr lang="en-US" dirty="0"/>
              <a:t>This is accomplished in the same manner as </a:t>
            </a:r>
            <a:r>
              <a:rPr lang="en-US" dirty="0" err="1"/>
              <a:t>Thévenin</a:t>
            </a:r>
            <a:r>
              <a:rPr lang="en-US" dirty="0"/>
              <a:t> equivalent </a:t>
            </a:r>
            <a:r>
              <a:rPr lang="en-US" dirty="0" smtClean="0"/>
              <a:t>resistance</a:t>
            </a:r>
          </a:p>
          <a:p>
            <a:r>
              <a:rPr lang="en-US" dirty="0"/>
              <a:t>Replace sources and determine current that would flow through a short place between two terminals</a:t>
            </a:r>
          </a:p>
          <a:p>
            <a:r>
              <a:rPr lang="en-US" dirty="0"/>
              <a:t>This current is the Norton equivalent </a:t>
            </a:r>
            <a:r>
              <a:rPr lang="en-US" dirty="0" smtClean="0"/>
              <a:t>current</a:t>
            </a:r>
          </a:p>
          <a:p>
            <a:r>
              <a:rPr lang="en-US" dirty="0"/>
              <a:t>For multiple sources</a:t>
            </a:r>
          </a:p>
          <a:p>
            <a:pPr lvl="1"/>
            <a:r>
              <a:rPr lang="en-US" dirty="0"/>
              <a:t>Superposition theorem could be used</a:t>
            </a:r>
          </a:p>
          <a:p>
            <a:r>
              <a:rPr lang="en-US" dirty="0"/>
              <a:t>Draw the Norton equivalent circuit</a:t>
            </a:r>
          </a:p>
          <a:p>
            <a:pPr lvl="1"/>
            <a:r>
              <a:rPr lang="en-US" dirty="0"/>
              <a:t>Including the load </a:t>
            </a:r>
          </a:p>
          <a:p>
            <a:endParaRPr lang="en-US" dirty="0"/>
          </a:p>
          <a:p>
            <a:pPr lvl="1"/>
            <a:endParaRPr lang="en-US" dirty="0"/>
          </a:p>
          <a:p>
            <a:endParaRPr lang="en-US" dirty="0"/>
          </a:p>
        </p:txBody>
      </p:sp>
    </p:spTree>
    <p:extLst>
      <p:ext uri="{BB962C8B-B14F-4D97-AF65-F5344CB8AC3E}">
        <p14:creationId xmlns="" xmlns:p14="http://schemas.microsoft.com/office/powerpoint/2010/main" val="1047178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lstStyle/>
          <a:p>
            <a:endParaRPr lang="en-US" dirty="0" smtClean="0"/>
          </a:p>
          <a:p>
            <a:r>
              <a:rPr lang="en-US" dirty="0" smtClean="0"/>
              <a:t>Norton </a:t>
            </a:r>
            <a:r>
              <a:rPr lang="en-US" dirty="0"/>
              <a:t>equivalent circuit</a:t>
            </a:r>
          </a:p>
          <a:p>
            <a:pPr lvl="1"/>
            <a:r>
              <a:rPr lang="en-US" dirty="0"/>
              <a:t>May be determined directly from a </a:t>
            </a:r>
            <a:r>
              <a:rPr lang="en-US" dirty="0" err="1"/>
              <a:t>Thévenin</a:t>
            </a:r>
            <a:r>
              <a:rPr lang="en-US" dirty="0"/>
              <a:t> circuit (or vice-versa) by using source transformation </a:t>
            </a:r>
            <a:r>
              <a:rPr lang="en-US" dirty="0" smtClean="0"/>
              <a:t>theorem</a:t>
            </a:r>
          </a:p>
          <a:p>
            <a:pPr lvl="1"/>
            <a:endParaRPr lang="en-US" dirty="0"/>
          </a:p>
          <a:p>
            <a:endParaRPr lang="en-US" dirty="0"/>
          </a:p>
        </p:txBody>
      </p:sp>
      <p:pic>
        <p:nvPicPr>
          <p:cNvPr id="4" name="Picture 1028" descr="09-2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676400" y="2286000"/>
            <a:ext cx="5943600" cy="33274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46345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CONTENTS</a:t>
            </a:r>
          </a:p>
        </p:txBody>
      </p:sp>
      <p:sp>
        <p:nvSpPr>
          <p:cNvPr id="3" name="Content Placeholder 2"/>
          <p:cNvSpPr>
            <a:spLocks noGrp="1"/>
          </p:cNvSpPr>
          <p:nvPr>
            <p:ph idx="1"/>
          </p:nvPr>
        </p:nvSpPr>
        <p:spPr/>
        <p:txBody>
          <a:bodyPr>
            <a:normAutofit fontScale="92500" lnSpcReduction="10000"/>
          </a:bodyPr>
          <a:lstStyle/>
          <a:p>
            <a:pPr lvl="0"/>
            <a:r>
              <a:rPr lang="en-US" dirty="0"/>
              <a:t>Introduction					 	</a:t>
            </a:r>
          </a:p>
          <a:p>
            <a:pPr lvl="0"/>
            <a:r>
              <a:rPr lang="en-US" dirty="0"/>
              <a:t>Different forms of energy</a:t>
            </a:r>
          </a:p>
          <a:p>
            <a:pPr lvl="0"/>
            <a:r>
              <a:rPr lang="en-US" dirty="0"/>
              <a:t>Advantages of electrical energy</a:t>
            </a:r>
          </a:p>
          <a:p>
            <a:pPr lvl="0"/>
            <a:r>
              <a:rPr lang="en-US" dirty="0"/>
              <a:t>Uses of electrical </a:t>
            </a:r>
            <a:r>
              <a:rPr lang="en-US" dirty="0" smtClean="0"/>
              <a:t>energy</a:t>
            </a:r>
          </a:p>
          <a:p>
            <a:pPr lvl="0"/>
            <a:r>
              <a:rPr lang="en-US" dirty="0" smtClean="0"/>
              <a:t>Basic </a:t>
            </a:r>
            <a:r>
              <a:rPr lang="en-US" dirty="0"/>
              <a:t>concept of charge, current, voltage, resistance, power, energy and their units                </a:t>
            </a:r>
            <a:endParaRPr lang="en-US" sz="1600" dirty="0" smtClean="0"/>
          </a:p>
          <a:p>
            <a:pPr lvl="0"/>
            <a:r>
              <a:rPr lang="en-US" dirty="0" smtClean="0"/>
              <a:t>Conversion </a:t>
            </a:r>
            <a:r>
              <a:rPr lang="en-US" dirty="0"/>
              <a:t>of units of work, power and energy from one form to </a:t>
            </a:r>
            <a:r>
              <a:rPr lang="en-US" dirty="0" smtClean="0"/>
              <a:t>another</a:t>
            </a:r>
          </a:p>
          <a:p>
            <a:r>
              <a:rPr lang="en-US" dirty="0" smtClean="0"/>
              <a:t>Ohm’s </a:t>
            </a:r>
            <a:r>
              <a:rPr lang="en-US" dirty="0"/>
              <a:t>law, resistances in series and parallel</a:t>
            </a:r>
            <a:endParaRPr lang="en-US" sz="2000" dirty="0"/>
          </a:p>
          <a:p>
            <a:r>
              <a:rPr lang="en-US" dirty="0" smtClean="0"/>
              <a:t>Kirchhoff’s </a:t>
            </a:r>
            <a:r>
              <a:rPr lang="en-US" dirty="0"/>
              <a:t>laws and their applications in solving electrical network </a:t>
            </a:r>
            <a:r>
              <a:rPr lang="en-US" dirty="0" smtClean="0"/>
              <a:t>problems</a:t>
            </a:r>
            <a:endParaRPr lang="en-US" sz="2000" dirty="0"/>
          </a:p>
          <a:p>
            <a:r>
              <a:rPr lang="en-US" dirty="0" smtClean="0"/>
              <a:t>Network </a:t>
            </a:r>
            <a:r>
              <a:rPr lang="en-US" dirty="0"/>
              <a:t>theorems such as </a:t>
            </a:r>
            <a:r>
              <a:rPr lang="en-US" dirty="0" err="1"/>
              <a:t>Thevenin’s</a:t>
            </a:r>
            <a:r>
              <a:rPr lang="en-US" dirty="0"/>
              <a:t> theorem, superposition theorem Maximum power transfer theorem and Norton’s theorem</a:t>
            </a:r>
            <a:endParaRPr lang="en-US" sz="1800" dirty="0"/>
          </a:p>
          <a:p>
            <a:pPr lvl="0"/>
            <a:endParaRPr lang="en-US" sz="1600" dirty="0"/>
          </a:p>
          <a:p>
            <a:endParaRPr lang="en-US" dirty="0"/>
          </a:p>
        </p:txBody>
      </p:sp>
    </p:spTree>
    <p:extLst>
      <p:ext uri="{BB962C8B-B14F-4D97-AF65-F5344CB8AC3E}">
        <p14:creationId xmlns="" xmlns:p14="http://schemas.microsoft.com/office/powerpoint/2010/main" val="31212254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Maximum Power Transfer </a:t>
            </a:r>
          </a:p>
        </p:txBody>
      </p:sp>
      <p:sp>
        <p:nvSpPr>
          <p:cNvPr id="3" name="Content Placeholder 2"/>
          <p:cNvSpPr>
            <a:spLocks noGrp="1"/>
          </p:cNvSpPr>
          <p:nvPr>
            <p:ph idx="1"/>
          </p:nvPr>
        </p:nvSpPr>
        <p:spPr/>
        <p:txBody>
          <a:bodyPr>
            <a:normAutofit/>
          </a:bodyPr>
          <a:lstStyle/>
          <a:p>
            <a:r>
              <a:rPr lang="en-US" dirty="0"/>
              <a:t>Load should receive maximum amount of power from source</a:t>
            </a:r>
          </a:p>
          <a:p>
            <a:r>
              <a:rPr lang="en-US" dirty="0"/>
              <a:t>Maximum power transfer theorem states </a:t>
            </a:r>
          </a:p>
          <a:p>
            <a:pPr lvl="1"/>
            <a:r>
              <a:rPr lang="en-US" dirty="0"/>
              <a:t>Load will receive maximum power from a circuit when resistance of the load is exactly the same as </a:t>
            </a:r>
            <a:r>
              <a:rPr lang="en-US" dirty="0" err="1"/>
              <a:t>Thévenin</a:t>
            </a:r>
            <a:r>
              <a:rPr lang="en-US" dirty="0"/>
              <a:t> (or Norton) equivalent resistance of the circuit</a:t>
            </a:r>
          </a:p>
          <a:p>
            <a:r>
              <a:rPr lang="en-US" dirty="0"/>
              <a:t>To calculate maximum power delivered by source to load</a:t>
            </a:r>
          </a:p>
          <a:p>
            <a:pPr lvl="1"/>
            <a:r>
              <a:rPr lang="en-US" dirty="0"/>
              <a:t>Use </a:t>
            </a:r>
            <a:r>
              <a:rPr lang="en-US" i="1" dirty="0"/>
              <a:t>P</a:t>
            </a:r>
            <a:r>
              <a:rPr lang="en-US" dirty="0"/>
              <a:t> = </a:t>
            </a:r>
            <a:r>
              <a:rPr lang="en-US" i="1" dirty="0"/>
              <a:t>V</a:t>
            </a:r>
            <a:r>
              <a:rPr lang="en-US" baseline="30000" dirty="0"/>
              <a:t>2</a:t>
            </a:r>
            <a:r>
              <a:rPr lang="en-US" dirty="0"/>
              <a:t>/</a:t>
            </a:r>
            <a:r>
              <a:rPr lang="en-US" i="1" dirty="0"/>
              <a:t>R</a:t>
            </a:r>
            <a:endParaRPr lang="en-US" dirty="0"/>
          </a:p>
          <a:p>
            <a:r>
              <a:rPr lang="en-US" dirty="0"/>
              <a:t>Voltage across load is one half of </a:t>
            </a:r>
            <a:r>
              <a:rPr lang="en-US" dirty="0" err="1"/>
              <a:t>Thévenin</a:t>
            </a:r>
            <a:r>
              <a:rPr lang="en-US" dirty="0"/>
              <a:t> equivalent voltage</a:t>
            </a:r>
          </a:p>
          <a:p>
            <a:endParaRPr lang="en-US" dirty="0"/>
          </a:p>
        </p:txBody>
      </p:sp>
    </p:spTree>
    <p:extLst>
      <p:ext uri="{BB962C8B-B14F-4D97-AF65-F5344CB8AC3E}">
        <p14:creationId xmlns="" xmlns:p14="http://schemas.microsoft.com/office/powerpoint/2010/main" val="8864981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457200" y="381000"/>
            <a:ext cx="8229600" cy="531530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600200" y="2002064"/>
            <a:ext cx="5486400" cy="1524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143000" y="4267200"/>
            <a:ext cx="7010400" cy="646331"/>
          </a:xfrm>
          <a:prstGeom prst="rect">
            <a:avLst/>
          </a:prstGeom>
        </p:spPr>
        <p:txBody>
          <a:bodyPr wrap="square">
            <a:spAutoFit/>
          </a:bodyPr>
          <a:lstStyle/>
          <a:p>
            <a:r>
              <a:rPr lang="en-US" dirty="0"/>
              <a:t>Power across a load changes as load changes by using a variable resistance as the load</a:t>
            </a:r>
          </a:p>
        </p:txBody>
      </p:sp>
    </p:spTree>
    <p:extLst>
      <p:ext uri="{BB962C8B-B14F-4D97-AF65-F5344CB8AC3E}">
        <p14:creationId xmlns="" xmlns:p14="http://schemas.microsoft.com/office/powerpoint/2010/main" val="505144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Electrical Energy</a:t>
            </a:r>
            <a:br>
              <a:rPr lang="en-US" b="1" dirty="0"/>
            </a:br>
            <a:endParaRPr lang="en-US" dirty="0"/>
          </a:p>
        </p:txBody>
      </p:sp>
      <p:sp>
        <p:nvSpPr>
          <p:cNvPr id="3" name="Content Placeholder 2"/>
          <p:cNvSpPr>
            <a:spLocks noGrp="1"/>
          </p:cNvSpPr>
          <p:nvPr>
            <p:ph idx="1"/>
          </p:nvPr>
        </p:nvSpPr>
        <p:spPr/>
        <p:txBody>
          <a:bodyPr>
            <a:normAutofit/>
          </a:bodyPr>
          <a:lstStyle/>
          <a:p>
            <a:pPr marL="0" indent="0">
              <a:buNone/>
            </a:pPr>
            <a:r>
              <a:rPr lang="en-US" dirty="0"/>
              <a:t>Electrical energy is a form of </a:t>
            </a:r>
            <a:r>
              <a:rPr lang="en-US" u="sng" dirty="0">
                <a:hlinkClick r:id="rId2"/>
              </a:rPr>
              <a:t>energy</a:t>
            </a:r>
            <a:r>
              <a:rPr lang="en-US" dirty="0"/>
              <a:t> resulting from the flow of electric charge. Energy is the ability to do work or apply force to move an object</a:t>
            </a:r>
            <a:r>
              <a:rPr lang="en-US" dirty="0" smtClean="0"/>
              <a:t>.</a:t>
            </a:r>
          </a:p>
          <a:p>
            <a:pPr marL="0" indent="0">
              <a:buNone/>
            </a:pPr>
            <a:r>
              <a:rPr lang="en-US" b="1" dirty="0"/>
              <a:t>Energy comes in two basic forms</a:t>
            </a:r>
            <a:r>
              <a:rPr lang="en-US" b="1" dirty="0" smtClean="0"/>
              <a:t>:</a:t>
            </a:r>
          </a:p>
          <a:p>
            <a:pPr marL="0" indent="0">
              <a:buNone/>
            </a:pPr>
            <a:r>
              <a:rPr lang="en-US" b="1" dirty="0"/>
              <a:t> </a:t>
            </a:r>
            <a:r>
              <a:rPr lang="en-US" b="1" dirty="0" smtClean="0"/>
              <a:t>        </a:t>
            </a:r>
            <a:r>
              <a:rPr lang="en-US" b="1" dirty="0"/>
              <a:t>potential and kinetic</a:t>
            </a:r>
            <a:endParaRPr lang="en-US" dirty="0"/>
          </a:p>
          <a:p>
            <a:pPr marL="514350" indent="-514350">
              <a:buFont typeface="+mj-lt"/>
              <a:buAutoNum type="arabicPeriod"/>
            </a:pPr>
            <a:r>
              <a:rPr lang="en-US" dirty="0"/>
              <a:t>Potential Energy is any type of stored energy. It can be chemical, nuclear, gravitational, or mechanical.</a:t>
            </a:r>
          </a:p>
          <a:p>
            <a:pPr marL="514350" indent="-514350">
              <a:buFont typeface="+mj-lt"/>
              <a:buAutoNum type="arabicPeriod"/>
            </a:pPr>
            <a:r>
              <a:rPr lang="en-US" dirty="0"/>
              <a:t>Kinetic Energy is found in movement</a:t>
            </a:r>
          </a:p>
          <a:p>
            <a:endParaRPr lang="en-US" dirty="0"/>
          </a:p>
        </p:txBody>
      </p:sp>
    </p:spTree>
    <p:extLst>
      <p:ext uri="{BB962C8B-B14F-4D97-AF65-F5344CB8AC3E}">
        <p14:creationId xmlns="" xmlns:p14="http://schemas.microsoft.com/office/powerpoint/2010/main" val="3162445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Advantages of Electrical Energy</a:t>
            </a:r>
            <a:endParaRPr lang="en-US" dirty="0"/>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pPr marL="514350" indent="-514350" algn="just">
              <a:buFont typeface="+mj-lt"/>
              <a:buAutoNum type="arabicPeriod"/>
            </a:pPr>
            <a:r>
              <a:rPr lang="en-US" b="1" dirty="0" smtClean="0"/>
              <a:t>Convenient form. </a:t>
            </a:r>
            <a:r>
              <a:rPr lang="en-US" dirty="0" smtClean="0"/>
              <a:t>Electrical </a:t>
            </a:r>
            <a:r>
              <a:rPr lang="en-US" dirty="0"/>
              <a:t>energy is a very useful form of energy. It can be easily transformed into other forms of energy. For example, if we want to convert electrical energy into heat, we just need to pass electrical current through a wire of high resistance, for example, a heater. Similarly, electrical energy can be converted into light (e.g., an electric bulb), mechanical energy (e.g., electric motors), etc.</a:t>
            </a:r>
          </a:p>
          <a:p>
            <a:pPr marL="514350" indent="-514350" algn="just">
              <a:buFont typeface="+mj-lt"/>
              <a:buAutoNum type="arabicPeriod"/>
            </a:pPr>
            <a:r>
              <a:rPr lang="en-US" b="1" dirty="0"/>
              <a:t>Easy control.</a:t>
            </a:r>
            <a:r>
              <a:rPr lang="en-US" dirty="0"/>
              <a:t> The electrically operated machines have simple and easy starting, control, and operation. For instance, an electric motor can be operated by turning on or off a switch. Similarly, with simple arrangements, the speed of electric motors can be easily varied over the desired range.</a:t>
            </a:r>
          </a:p>
          <a:p>
            <a:pPr marL="514350" indent="-514350" algn="just">
              <a:buFont typeface="+mj-lt"/>
              <a:buAutoNum type="arabicPeriod"/>
            </a:pPr>
            <a:r>
              <a:rPr lang="en-US" b="1" dirty="0"/>
              <a:t>Greater flexibility.</a:t>
            </a:r>
            <a:r>
              <a:rPr lang="en-US" dirty="0"/>
              <a:t> One important reason for preferring electrical energy is the flexibility that it offers. It can be easily transported from one place to another with the help of conductors.</a:t>
            </a:r>
          </a:p>
          <a:p>
            <a:pPr marL="514350" indent="-514350" algn="just">
              <a:buFont typeface="+mj-lt"/>
              <a:buAutoNum type="arabicPeriod"/>
            </a:pPr>
            <a:r>
              <a:rPr lang="en-US" b="1" dirty="0"/>
              <a:t>Cheapness.</a:t>
            </a:r>
            <a:r>
              <a:rPr lang="en-US" dirty="0"/>
              <a:t> Electrical energy is much cheaper than other forms of energy. Thus, it is overall economical to use this form of energy for domestic, commercial, and industrial purposes.</a:t>
            </a:r>
          </a:p>
          <a:p>
            <a:pPr marL="514350" indent="-514350" algn="just">
              <a:buFont typeface="+mj-lt"/>
              <a:buAutoNum type="arabicPeriod"/>
            </a:pPr>
            <a:r>
              <a:rPr lang="en-US" b="1" dirty="0"/>
              <a:t>Cleanliness</a:t>
            </a:r>
            <a:r>
              <a:rPr lang="en-US" dirty="0"/>
              <a:t>. Electrical energy is not associated with smoke, fumes, or poisonous gases. Therefore, its use ensures cleanliness and healthy conditions.</a:t>
            </a:r>
          </a:p>
          <a:p>
            <a:pPr marL="514350" indent="-514350" algn="just">
              <a:buFont typeface="+mj-lt"/>
              <a:buAutoNum type="arabicPeriod"/>
            </a:pPr>
            <a:r>
              <a:rPr lang="en-US" b="1" dirty="0"/>
              <a:t>High-transmission efficiency.</a:t>
            </a:r>
            <a:r>
              <a:rPr lang="en-US" dirty="0"/>
              <a:t> The consumers of electrical energy are generally situated quite away from the centers of its production. The electrical energy can be transmitted conveniently and efficiently from the centers of generation to the consumers with the help of overhead conductors known as transmission lines.</a:t>
            </a:r>
          </a:p>
          <a:p>
            <a:pPr marL="0" indent="0">
              <a:buNone/>
            </a:pPr>
            <a:endParaRPr lang="en-US" dirty="0"/>
          </a:p>
        </p:txBody>
      </p:sp>
    </p:spTree>
    <p:extLst>
      <p:ext uri="{BB962C8B-B14F-4D97-AF65-F5344CB8AC3E}">
        <p14:creationId xmlns="" xmlns:p14="http://schemas.microsoft.com/office/powerpoint/2010/main" val="90741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Uses of electrical energy</a:t>
            </a:r>
            <a:br>
              <a:rPr lang="en-US" dirty="0"/>
            </a:br>
            <a:endParaRPr lang="en-US" dirty="0"/>
          </a:p>
        </p:txBody>
      </p:sp>
      <p:sp>
        <p:nvSpPr>
          <p:cNvPr id="3" name="Content Placeholder 2"/>
          <p:cNvSpPr>
            <a:spLocks noGrp="1"/>
          </p:cNvSpPr>
          <p:nvPr>
            <p:ph idx="1"/>
          </p:nvPr>
        </p:nvSpPr>
        <p:spPr/>
        <p:txBody>
          <a:bodyPr/>
          <a:lstStyle/>
          <a:p>
            <a:r>
              <a:rPr lang="en-US" dirty="0" smtClean="0"/>
              <a:t>Residential </a:t>
            </a:r>
            <a:endParaRPr lang="en-US" dirty="0"/>
          </a:p>
          <a:p>
            <a:r>
              <a:rPr lang="en-US" dirty="0" smtClean="0"/>
              <a:t>Commercial</a:t>
            </a:r>
            <a:endParaRPr lang="en-US" dirty="0"/>
          </a:p>
          <a:p>
            <a:r>
              <a:rPr lang="en-US" dirty="0" smtClean="0"/>
              <a:t>Industrial</a:t>
            </a:r>
            <a:endParaRPr lang="en-US" dirty="0"/>
          </a:p>
          <a:p>
            <a:r>
              <a:rPr lang="en-US" dirty="0" smtClean="0"/>
              <a:t>Transportation</a:t>
            </a:r>
          </a:p>
          <a:p>
            <a:r>
              <a:rPr lang="en-US" dirty="0" smtClean="0"/>
              <a:t>Agricultural</a:t>
            </a:r>
          </a:p>
          <a:p>
            <a:r>
              <a:rPr lang="en-US" dirty="0" smtClean="0"/>
              <a:t>Communication</a:t>
            </a:r>
          </a:p>
          <a:p>
            <a:pPr marL="0" indent="0">
              <a:buNone/>
            </a:pPr>
            <a:endParaRPr lang="en-US" dirty="0" smtClean="0"/>
          </a:p>
          <a:p>
            <a:endParaRPr lang="en-US" dirty="0"/>
          </a:p>
          <a:p>
            <a:endParaRPr lang="en-US" dirty="0"/>
          </a:p>
        </p:txBody>
      </p:sp>
    </p:spTree>
    <p:extLst>
      <p:ext uri="{BB962C8B-B14F-4D97-AF65-F5344CB8AC3E}">
        <p14:creationId xmlns="" xmlns:p14="http://schemas.microsoft.com/office/powerpoint/2010/main" val="4018731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Basic concept of </a:t>
            </a:r>
            <a:r>
              <a:rPr lang="en-US" dirty="0" smtClean="0"/>
              <a:t>charge(Q)</a:t>
            </a:r>
            <a:endParaRPr lang="en-US" dirty="0"/>
          </a:p>
        </p:txBody>
      </p:sp>
      <p:sp>
        <p:nvSpPr>
          <p:cNvPr id="3" name="Content Placeholder 2"/>
          <p:cNvSpPr>
            <a:spLocks noGrp="1"/>
          </p:cNvSpPr>
          <p:nvPr>
            <p:ph idx="1"/>
          </p:nvPr>
        </p:nvSpPr>
        <p:spPr>
          <a:xfrm>
            <a:off x="228600" y="1219200"/>
            <a:ext cx="8458200" cy="5410200"/>
          </a:xfrm>
        </p:spPr>
        <p:txBody>
          <a:bodyPr>
            <a:normAutofit fontScale="92500" lnSpcReduction="10000"/>
          </a:bodyPr>
          <a:lstStyle/>
          <a:p>
            <a:pPr marL="0" indent="0" algn="just">
              <a:buNone/>
            </a:pPr>
            <a:r>
              <a:rPr lang="en-US" dirty="0"/>
              <a:t>E</a:t>
            </a:r>
            <a:r>
              <a:rPr lang="en-US" dirty="0" smtClean="0"/>
              <a:t>lectric </a:t>
            </a:r>
            <a:r>
              <a:rPr lang="en-US" dirty="0"/>
              <a:t>charge is a property of matter. While many sub-atomic particles carry charge, for the purposes of this class, the important charged particles are protons and electrons. There are two kinds of charge, which we call positive and negative charge. These names are historical, and we could just as well call them black and white charge, or male and female charge. </a:t>
            </a:r>
            <a:endParaRPr lang="en-US" dirty="0" smtClean="0"/>
          </a:p>
          <a:p>
            <a:pPr marL="0" indent="0" algn="just">
              <a:buNone/>
            </a:pPr>
            <a:r>
              <a:rPr lang="en-US" dirty="0" smtClean="0"/>
              <a:t>The </a:t>
            </a:r>
            <a:r>
              <a:rPr lang="en-US" dirty="0"/>
              <a:t>point is that there are two kinds of charge. Charges that are of the same type (negative and negative or positive and positive) repel each other. Charges that are different (negative and positive) attract each other. </a:t>
            </a:r>
            <a:endParaRPr lang="en-US" dirty="0" smtClean="0"/>
          </a:p>
          <a:p>
            <a:pPr marL="0" indent="0" algn="just">
              <a:buNone/>
            </a:pPr>
            <a:r>
              <a:rPr lang="en-US" dirty="0" smtClean="0"/>
              <a:t>The </a:t>
            </a:r>
            <a:r>
              <a:rPr lang="en-US" dirty="0"/>
              <a:t>S.I. unit for charge is the Coulomb, where 1 Coulomb is the charge on 6.25 x 1018 electrons or protons. This means that the charge on 1 electron or 1 proton is 1.6 x 10-19 Coulombs (where the protons have positive charge and the electrons have negative charge). Coulomb’s Law tells us how strong the attractive or repulsive force </a:t>
            </a:r>
            <a:r>
              <a:rPr lang="en-US" dirty="0" smtClean="0"/>
              <a:t>is</a:t>
            </a:r>
            <a:endParaRPr lang="en-US" dirty="0"/>
          </a:p>
        </p:txBody>
      </p:sp>
    </p:spTree>
    <p:extLst>
      <p:ext uri="{BB962C8B-B14F-4D97-AF65-F5344CB8AC3E}">
        <p14:creationId xmlns="" xmlns:p14="http://schemas.microsoft.com/office/powerpoint/2010/main" val="2191805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dirty="0"/>
              <a:t>Electric Current (I) </a:t>
            </a:r>
            <a:endParaRPr lang="en-US" b="1" dirty="0"/>
          </a:p>
        </p:txBody>
      </p:sp>
      <p:sp>
        <p:nvSpPr>
          <p:cNvPr id="3" name="Content Placeholder 2"/>
          <p:cNvSpPr>
            <a:spLocks noGrp="1"/>
          </p:cNvSpPr>
          <p:nvPr>
            <p:ph idx="1"/>
          </p:nvPr>
        </p:nvSpPr>
        <p:spPr>
          <a:xfrm>
            <a:off x="457200" y="1143000"/>
            <a:ext cx="8458200" cy="5486400"/>
          </a:xfrm>
        </p:spPr>
        <p:txBody>
          <a:bodyPr>
            <a:normAutofit/>
          </a:bodyPr>
          <a:lstStyle/>
          <a:p>
            <a:pPr marL="0" indent="0" algn="just">
              <a:buNone/>
            </a:pPr>
            <a:r>
              <a:rPr lang="en-US" dirty="0"/>
              <a:t>Most of the interesting and useful applications of electricity are due to the movement or flow of charge. The flow of electric charge is called electric current, and electric current is measured by the rate of flow of charge. </a:t>
            </a:r>
            <a:endParaRPr lang="en-US" dirty="0" smtClean="0"/>
          </a:p>
          <a:p>
            <a:pPr marL="0" indent="0" algn="just">
              <a:buNone/>
            </a:pPr>
            <a:r>
              <a:rPr lang="en-US" dirty="0" smtClean="0"/>
              <a:t>So </a:t>
            </a:r>
            <a:r>
              <a:rPr lang="en-US" dirty="0"/>
              <a:t>we have I = ΔQ /</a:t>
            </a:r>
            <a:r>
              <a:rPr lang="en-US" dirty="0" err="1"/>
              <a:t>Δt</a:t>
            </a:r>
            <a:r>
              <a:rPr lang="en-US" dirty="0"/>
              <a:t> where the letter I represent the current. </a:t>
            </a:r>
            <a:endParaRPr lang="en-US" dirty="0" smtClean="0"/>
          </a:p>
          <a:p>
            <a:pPr marL="0" indent="0" algn="just">
              <a:buNone/>
            </a:pPr>
            <a:r>
              <a:rPr lang="en-US" dirty="0" smtClean="0"/>
              <a:t>Because </a:t>
            </a:r>
            <a:r>
              <a:rPr lang="en-US" dirty="0"/>
              <a:t>the rate of flow often fluctuates very rapidly, we sometimes distinguish between average and instantaneous current. </a:t>
            </a:r>
            <a:endParaRPr lang="en-US" dirty="0" smtClean="0"/>
          </a:p>
          <a:p>
            <a:pPr marL="0" indent="0" algn="just">
              <a:buNone/>
            </a:pPr>
            <a:r>
              <a:rPr lang="en-US" dirty="0" smtClean="0"/>
              <a:t>The </a:t>
            </a:r>
            <a:r>
              <a:rPr lang="en-US" dirty="0"/>
              <a:t>S.I. unit for current is the Ampere (Amp), where 1 Ampere = 1 Coulomb per second (1A = 1C/s). Electric current can refer to positive or negative charges flowing but, in most cases, we are talking about electrons moving in a conductor. </a:t>
            </a:r>
          </a:p>
        </p:txBody>
      </p:sp>
    </p:spTree>
    <p:extLst>
      <p:ext uri="{BB962C8B-B14F-4D97-AF65-F5344CB8AC3E}">
        <p14:creationId xmlns="" xmlns:p14="http://schemas.microsoft.com/office/powerpoint/2010/main" val="674273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Resistance(R)</a:t>
            </a:r>
            <a:endParaRPr lang="en-US" dirty="0"/>
          </a:p>
        </p:txBody>
      </p:sp>
      <p:sp>
        <p:nvSpPr>
          <p:cNvPr id="3" name="Content Placeholder 2"/>
          <p:cNvSpPr>
            <a:spLocks noGrp="1"/>
          </p:cNvSpPr>
          <p:nvPr>
            <p:ph idx="1"/>
          </p:nvPr>
        </p:nvSpPr>
        <p:spPr>
          <a:xfrm>
            <a:off x="457200" y="1295400"/>
            <a:ext cx="8229600" cy="5105400"/>
          </a:xfrm>
        </p:spPr>
        <p:txBody>
          <a:bodyPr>
            <a:normAutofit lnSpcReduction="10000"/>
          </a:bodyPr>
          <a:lstStyle/>
          <a:p>
            <a:pPr marL="0" indent="0" algn="just">
              <a:buNone/>
            </a:pPr>
            <a:r>
              <a:rPr lang="en-US" dirty="0" smtClean="0"/>
              <a:t>Different </a:t>
            </a:r>
            <a:r>
              <a:rPr lang="en-US" dirty="0"/>
              <a:t>materials present varying opposition to the flow of current. Some materials, called conductors (copper, silver) conduct electricity easier while some materials, called insulators (plastic, rubber), present much more opposition to the flow of current. </a:t>
            </a:r>
            <a:endParaRPr lang="en-US" dirty="0" smtClean="0"/>
          </a:p>
          <a:p>
            <a:pPr marL="0" indent="0" algn="just">
              <a:buNone/>
            </a:pPr>
            <a:r>
              <a:rPr lang="en-US" dirty="0" smtClean="0"/>
              <a:t>A </a:t>
            </a:r>
            <a:r>
              <a:rPr lang="en-US" dirty="0"/>
              <a:t>property of the material, called the resistivity (ρ), is a measure of how poor of a conductor it is, so a high resistivity material will allow less current to flow than a low resistivity material of the same size and shape. </a:t>
            </a:r>
            <a:endParaRPr lang="en-US" dirty="0" smtClean="0"/>
          </a:p>
          <a:p>
            <a:pPr marL="0" indent="0" algn="just">
              <a:buNone/>
            </a:pPr>
            <a:r>
              <a:rPr lang="en-US" dirty="0" smtClean="0"/>
              <a:t>The </a:t>
            </a:r>
            <a:r>
              <a:rPr lang="en-US" dirty="0"/>
              <a:t>resistivity of most materials increases with temperature so, as wires get hotter, they allow less electricity to flow. This makes sense when we remember that the temperature of a solid is a measure of the microscopic thermal kinetic energies of the molecules in the solid. </a:t>
            </a:r>
          </a:p>
        </p:txBody>
      </p:sp>
    </p:spTree>
    <p:extLst>
      <p:ext uri="{BB962C8B-B14F-4D97-AF65-F5344CB8AC3E}">
        <p14:creationId xmlns="" xmlns:p14="http://schemas.microsoft.com/office/powerpoint/2010/main" val="39145991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160</TotalTime>
  <Words>1524</Words>
  <Application>Microsoft Office PowerPoint</Application>
  <PresentationFormat>On-screen Show (4:3)</PresentationFormat>
  <Paragraphs>199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Clarity</vt:lpstr>
      <vt:lpstr>Slide 1</vt:lpstr>
      <vt:lpstr>Govt. Poly. Dhangar, Fatehabad</vt:lpstr>
      <vt:lpstr>CONTENTS</vt:lpstr>
      <vt:lpstr>Electrical Energy </vt:lpstr>
      <vt:lpstr>Advantages of Electrical Energy</vt:lpstr>
      <vt:lpstr>Uses of electrical energy </vt:lpstr>
      <vt:lpstr>Basic concept of charge(Q)</vt:lpstr>
      <vt:lpstr>Electric Current (I) </vt:lpstr>
      <vt:lpstr>Resistance(R)</vt:lpstr>
      <vt:lpstr>Slide 10</vt:lpstr>
      <vt:lpstr>Power (P)</vt:lpstr>
      <vt:lpstr>Electrical Energy</vt:lpstr>
      <vt:lpstr>Ohm’s Law </vt:lpstr>
      <vt:lpstr> Resistors In series </vt:lpstr>
      <vt:lpstr>Resistors in Parallel</vt:lpstr>
      <vt:lpstr>Slide 16</vt:lpstr>
      <vt:lpstr>Kirchhoff’s laws </vt:lpstr>
      <vt:lpstr>Slide 18</vt:lpstr>
      <vt:lpstr>Kirchhoff’s Second law: Loop law</vt:lpstr>
      <vt:lpstr>Slide 20</vt:lpstr>
      <vt:lpstr>Slide 21</vt:lpstr>
      <vt:lpstr>Superposition Theorem</vt:lpstr>
      <vt:lpstr>Thévenin’s Theorem</vt:lpstr>
      <vt:lpstr>Thévenin’s Theorem Equivalent circuit</vt:lpstr>
      <vt:lpstr>Slide 25</vt:lpstr>
      <vt:lpstr>Norton’s Theorem</vt:lpstr>
      <vt:lpstr>Norton’s Theorem Equivalent circuit</vt:lpstr>
      <vt:lpstr>Slide 28</vt:lpstr>
      <vt:lpstr>Slide 29</vt:lpstr>
      <vt:lpstr>Maximum Power Transfer </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HARDEEP NAIN</dc:creator>
  <cp:lastModifiedBy>Govt. Polytechnic Dhangar</cp:lastModifiedBy>
  <cp:revision>13</cp:revision>
  <dcterms:created xsi:type="dcterms:W3CDTF">2018-09-27T14:30:21Z</dcterms:created>
  <dcterms:modified xsi:type="dcterms:W3CDTF">2018-09-28T05:01:01Z</dcterms:modified>
</cp:coreProperties>
</file>